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75" r:id="rId2"/>
    <p:sldId id="256" r:id="rId3"/>
    <p:sldId id="257" r:id="rId4"/>
    <p:sldId id="260" r:id="rId5"/>
    <p:sldId id="262" r:id="rId6"/>
    <p:sldId id="263" r:id="rId7"/>
    <p:sldId id="279" r:id="rId8"/>
    <p:sldId id="264" r:id="rId9"/>
    <p:sldId id="276" r:id="rId10"/>
    <p:sldId id="282" r:id="rId11"/>
    <p:sldId id="278" r:id="rId12"/>
    <p:sldId id="265" r:id="rId13"/>
    <p:sldId id="266" r:id="rId14"/>
    <p:sldId id="281" r:id="rId15"/>
    <p:sldId id="283" r:id="rId16"/>
    <p:sldId id="284" r:id="rId17"/>
    <p:sldId id="286" r:id="rId18"/>
    <p:sldId id="287" r:id="rId19"/>
    <p:sldId id="288" r:id="rId20"/>
    <p:sldId id="289" r:id="rId21"/>
    <p:sldId id="292" r:id="rId22"/>
    <p:sldId id="295" r:id="rId23"/>
    <p:sldId id="296" r:id="rId24"/>
    <p:sldId id="297" r:id="rId25"/>
  </p:sldIdLst>
  <p:sldSz cx="9144000" cy="6858000" type="screen4x3"/>
  <p:notesSz cx="6735763" cy="9869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EC8ECCB-B780-4E23-9B58-54CD1D7125FC}">
          <p14:sldIdLst>
            <p14:sldId id="275"/>
            <p14:sldId id="256"/>
            <p14:sldId id="257"/>
            <p14:sldId id="260"/>
            <p14:sldId id="262"/>
            <p14:sldId id="263"/>
            <p14:sldId id="279"/>
            <p14:sldId id="264"/>
            <p14:sldId id="276"/>
            <p14:sldId id="282"/>
            <p14:sldId id="278"/>
            <p14:sldId id="265"/>
            <p14:sldId id="266"/>
            <p14:sldId id="281"/>
            <p14:sldId id="283"/>
            <p14:sldId id="284"/>
            <p14:sldId id="286"/>
            <p14:sldId id="287"/>
            <p14:sldId id="288"/>
            <p14:sldId id="289"/>
            <p14:sldId id="292"/>
            <p14:sldId id="295"/>
            <p14:sldId id="296"/>
            <p14:sldId id="297"/>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147" autoAdjust="0"/>
  </p:normalViewPr>
  <p:slideViewPr>
    <p:cSldViewPr>
      <p:cViewPr varScale="1">
        <p:scale>
          <a:sx n="84" d="100"/>
          <a:sy n="84" d="100"/>
        </p:scale>
        <p:origin x="-155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fld id="{49F2EF18-E762-42BC-B99B-8D1FDB70463E}" type="datetimeFigureOut">
              <a:rPr lang="en-US" smtClean="0"/>
              <a:t>1/21/2020</a:t>
            </a:fld>
            <a:endParaRPr lang="en-US"/>
          </a:p>
        </p:txBody>
      </p:sp>
      <p:sp>
        <p:nvSpPr>
          <p:cNvPr id="4" name="Slide Image Placeholder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8007"/>
            <a:ext cx="5388610" cy="444127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fld id="{4991CF00-D9CD-47B6-BAF4-DE5E81352F41}" type="slidenum">
              <a:rPr lang="en-US" smtClean="0"/>
              <a:t>‹#›</a:t>
            </a:fld>
            <a:endParaRPr lang="en-US"/>
          </a:p>
        </p:txBody>
      </p:sp>
    </p:spTree>
    <p:extLst>
      <p:ext uri="{BB962C8B-B14F-4D97-AF65-F5344CB8AC3E}">
        <p14:creationId xmlns:p14="http://schemas.microsoft.com/office/powerpoint/2010/main" val="2144597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91CF00-D9CD-47B6-BAF4-DE5E81352F41}" type="slidenum">
              <a:rPr lang="en-US" smtClean="0"/>
              <a:t>5</a:t>
            </a:fld>
            <a:endParaRPr lang="en-US"/>
          </a:p>
        </p:txBody>
      </p:sp>
    </p:spTree>
    <p:extLst>
      <p:ext uri="{BB962C8B-B14F-4D97-AF65-F5344CB8AC3E}">
        <p14:creationId xmlns:p14="http://schemas.microsoft.com/office/powerpoint/2010/main" val="604650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C25179-ABA1-44DD-A562-281CA53ADE56}"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8874711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2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71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Rectangle 3"/>
          <p:cNvSpPr>
            <a:spLocks noGrp="1" noChangeArrowheads="1"/>
          </p:cNvSpPr>
          <p:nvPr>
            <p:ph type="ctrTitle"/>
          </p:nvPr>
        </p:nvSpPr>
        <p:spPr>
          <a:xfrm>
            <a:off x="1827213" y="152400"/>
            <a:ext cx="6627812" cy="3276600"/>
          </a:xfrm>
        </p:spPr>
        <p:txBody>
          <a:bodyPr/>
          <a:lstStyle>
            <a:lvl1pPr algn="l">
              <a:defRPr sz="6600"/>
            </a:lvl1pPr>
          </a:lstStyle>
          <a:p>
            <a:pPr lvl="0"/>
            <a:r>
              <a:rPr lang="en-US" altLang="en-US" noProof="0"/>
              <a:t>Click to edit Master title style</a:t>
            </a:r>
          </a:p>
        </p:txBody>
      </p:sp>
      <p:sp>
        <p:nvSpPr>
          <p:cNvPr id="5124" name="Rectangle 4"/>
          <p:cNvSpPr>
            <a:spLocks noGrp="1" noChangeArrowheads="1"/>
          </p:cNvSpPr>
          <p:nvPr>
            <p:ph type="subTitle" idx="1"/>
          </p:nvPr>
        </p:nvSpPr>
        <p:spPr>
          <a:xfrm>
            <a:off x="1900238" y="3733800"/>
            <a:ext cx="6554787" cy="1752600"/>
          </a:xfrm>
        </p:spPr>
        <p:txBody>
          <a:bodyPr/>
          <a:lstStyle>
            <a:lvl1pPr marL="0" indent="0" algn="r">
              <a:buFont typeface="Wingdings" panose="05000000000000000000" pitchFamily="2" charset="2"/>
              <a:buNone/>
              <a:defRPr sz="4000"/>
            </a:lvl1pPr>
          </a:lstStyle>
          <a:p>
            <a:pPr lvl="0"/>
            <a:r>
              <a:rPr lang="en-US" altLang="en-US" noProof="0"/>
              <a:t>Click to edit Master subtitle style</a:t>
            </a:r>
          </a:p>
        </p:txBody>
      </p:sp>
      <p:sp>
        <p:nvSpPr>
          <p:cNvPr id="5125" name="Rectangle 5"/>
          <p:cNvSpPr>
            <a:spLocks noGrp="1" noChangeArrowheads="1"/>
          </p:cNvSpPr>
          <p:nvPr>
            <p:ph type="ftr" sz="quarter" idx="3"/>
          </p:nvPr>
        </p:nvSpPr>
        <p:spPr>
          <a:xfrm>
            <a:off x="2668588" y="6248400"/>
            <a:ext cx="3354387" cy="457200"/>
          </a:xfrm>
        </p:spPr>
        <p:txBody>
          <a:bodyPr/>
          <a:lstStyle>
            <a:lvl1pPr>
              <a:defRPr b="0"/>
            </a:lvl1pPr>
          </a:lstStyle>
          <a:p>
            <a:endParaRPr lang="en-US"/>
          </a:p>
        </p:txBody>
      </p:sp>
      <p:sp>
        <p:nvSpPr>
          <p:cNvPr id="5126" name="Rectangle 6"/>
          <p:cNvSpPr>
            <a:spLocks noGrp="1" noChangeArrowheads="1"/>
          </p:cNvSpPr>
          <p:nvPr>
            <p:ph type="sldNum" sz="quarter" idx="4"/>
          </p:nvPr>
        </p:nvSpPr>
        <p:spPr>
          <a:xfrm>
            <a:off x="6553200" y="6248400"/>
            <a:ext cx="1905000" cy="457200"/>
          </a:xfrm>
        </p:spPr>
        <p:txBody>
          <a:bodyPr/>
          <a:lstStyle>
            <a:lvl1pPr>
              <a:defRPr/>
            </a:lvl1pPr>
          </a:lstStyle>
          <a:p>
            <a:fld id="{FF2AC4D6-9D50-4D6D-A575-257D46603A57}" type="slidenum">
              <a:rPr lang="en-US" smtClean="0"/>
              <a:t>‹#›</a:t>
            </a:fld>
            <a:endParaRPr lang="en-US"/>
          </a:p>
        </p:txBody>
      </p:sp>
    </p:spTree>
    <p:extLst>
      <p:ext uri="{BB962C8B-B14F-4D97-AF65-F5344CB8AC3E}">
        <p14:creationId xmlns:p14="http://schemas.microsoft.com/office/powerpoint/2010/main" val="2764672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FF2AC4D6-9D50-4D6D-A575-257D46603A57}" type="slidenum">
              <a:rPr lang="en-US" smtClean="0"/>
              <a:t>‹#›</a:t>
            </a:fld>
            <a:endParaRPr lang="en-US"/>
          </a:p>
        </p:txBody>
      </p:sp>
    </p:spTree>
    <p:extLst>
      <p:ext uri="{BB962C8B-B14F-4D97-AF65-F5344CB8AC3E}">
        <p14:creationId xmlns:p14="http://schemas.microsoft.com/office/powerpoint/2010/main" val="4025316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00888" y="381000"/>
            <a:ext cx="180975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1638" y="381000"/>
            <a:ext cx="5276850" cy="6019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FF2AC4D6-9D50-4D6D-A575-257D46603A57}" type="slidenum">
              <a:rPr lang="en-US" smtClean="0"/>
              <a:t>‹#›</a:t>
            </a:fld>
            <a:endParaRPr lang="en-US"/>
          </a:p>
        </p:txBody>
      </p:sp>
    </p:spTree>
    <p:extLst>
      <p:ext uri="{BB962C8B-B14F-4D97-AF65-F5344CB8AC3E}">
        <p14:creationId xmlns:p14="http://schemas.microsoft.com/office/powerpoint/2010/main" val="1184581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671638" y="381000"/>
            <a:ext cx="7165975" cy="1143000"/>
          </a:xfrm>
        </p:spPr>
        <p:txBody>
          <a:bodyPr/>
          <a:lstStyle/>
          <a:p>
            <a:r>
              <a:rPr lang="en-US"/>
              <a:t>Click to edit Master title style</a:t>
            </a:r>
          </a:p>
        </p:txBody>
      </p:sp>
      <p:sp>
        <p:nvSpPr>
          <p:cNvPr id="3" name="Text Placeholder 2"/>
          <p:cNvSpPr>
            <a:spLocks noGrp="1"/>
          </p:cNvSpPr>
          <p:nvPr>
            <p:ph type="body" sz="half" idx="1"/>
          </p:nvPr>
        </p:nvSpPr>
        <p:spPr>
          <a:xfrm>
            <a:off x="1671638" y="1676400"/>
            <a:ext cx="7239000"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71638" y="4114800"/>
            <a:ext cx="7239000"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1598613" y="6629400"/>
            <a:ext cx="5100637" cy="228600"/>
          </a:xfrm>
        </p:spPr>
        <p:txBody>
          <a:bodyPr/>
          <a:lstStyle>
            <a:lvl1pPr>
              <a:defRPr/>
            </a:lvl1pPr>
          </a:lstStyle>
          <a:p>
            <a:endParaRPr lang="en-US"/>
          </a:p>
        </p:txBody>
      </p:sp>
      <p:sp>
        <p:nvSpPr>
          <p:cNvPr id="6" name="Slide Number Placeholder 5"/>
          <p:cNvSpPr>
            <a:spLocks noGrp="1"/>
          </p:cNvSpPr>
          <p:nvPr>
            <p:ph type="sldNum" sz="quarter" idx="11"/>
          </p:nvPr>
        </p:nvSpPr>
        <p:spPr>
          <a:xfrm>
            <a:off x="7239000" y="6629400"/>
            <a:ext cx="1905000" cy="228600"/>
          </a:xfrm>
        </p:spPr>
        <p:txBody>
          <a:bodyPr/>
          <a:lstStyle>
            <a:lvl1pPr>
              <a:defRPr/>
            </a:lvl1pPr>
          </a:lstStyle>
          <a:p>
            <a:fld id="{FF2AC4D6-9D50-4D6D-A575-257D46603A57}" type="slidenum">
              <a:rPr lang="en-US" smtClean="0"/>
              <a:t>‹#›</a:t>
            </a:fld>
            <a:endParaRPr lang="en-US"/>
          </a:p>
        </p:txBody>
      </p:sp>
    </p:spTree>
    <p:extLst>
      <p:ext uri="{BB962C8B-B14F-4D97-AF65-F5344CB8AC3E}">
        <p14:creationId xmlns:p14="http://schemas.microsoft.com/office/powerpoint/2010/main" val="2687413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FF2AC4D6-9D50-4D6D-A575-257D46603A57}" type="slidenum">
              <a:rPr lang="en-US" smtClean="0"/>
              <a:t>‹#›</a:t>
            </a:fld>
            <a:endParaRPr lang="en-US"/>
          </a:p>
        </p:txBody>
      </p:sp>
    </p:spTree>
    <p:extLst>
      <p:ext uri="{BB962C8B-B14F-4D97-AF65-F5344CB8AC3E}">
        <p14:creationId xmlns:p14="http://schemas.microsoft.com/office/powerpoint/2010/main" val="2590764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FF2AC4D6-9D50-4D6D-A575-257D46603A57}" type="slidenum">
              <a:rPr lang="en-US" smtClean="0"/>
              <a:t>‹#›</a:t>
            </a:fld>
            <a:endParaRPr lang="en-US"/>
          </a:p>
        </p:txBody>
      </p:sp>
    </p:spTree>
    <p:extLst>
      <p:ext uri="{BB962C8B-B14F-4D97-AF65-F5344CB8AC3E}">
        <p14:creationId xmlns:p14="http://schemas.microsoft.com/office/powerpoint/2010/main" val="4160312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1638" y="1676400"/>
            <a:ext cx="3543300" cy="472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67338" y="1676400"/>
            <a:ext cx="3543300" cy="472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FF2AC4D6-9D50-4D6D-A575-257D46603A57}" type="slidenum">
              <a:rPr lang="en-US" smtClean="0"/>
              <a:t>‹#›</a:t>
            </a:fld>
            <a:endParaRPr lang="en-US"/>
          </a:p>
        </p:txBody>
      </p:sp>
    </p:spTree>
    <p:extLst>
      <p:ext uri="{BB962C8B-B14F-4D97-AF65-F5344CB8AC3E}">
        <p14:creationId xmlns:p14="http://schemas.microsoft.com/office/powerpoint/2010/main" val="1482144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FF2AC4D6-9D50-4D6D-A575-257D46603A57}" type="slidenum">
              <a:rPr lang="en-US" smtClean="0"/>
              <a:t>‹#›</a:t>
            </a:fld>
            <a:endParaRPr lang="en-US"/>
          </a:p>
        </p:txBody>
      </p:sp>
    </p:spTree>
    <p:extLst>
      <p:ext uri="{BB962C8B-B14F-4D97-AF65-F5344CB8AC3E}">
        <p14:creationId xmlns:p14="http://schemas.microsoft.com/office/powerpoint/2010/main" val="1421673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FF2AC4D6-9D50-4D6D-A575-257D46603A57}" type="slidenum">
              <a:rPr lang="en-US" smtClean="0"/>
              <a:t>‹#›</a:t>
            </a:fld>
            <a:endParaRPr lang="en-US"/>
          </a:p>
        </p:txBody>
      </p:sp>
    </p:spTree>
    <p:extLst>
      <p:ext uri="{BB962C8B-B14F-4D97-AF65-F5344CB8AC3E}">
        <p14:creationId xmlns:p14="http://schemas.microsoft.com/office/powerpoint/2010/main" val="1347481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FF2AC4D6-9D50-4D6D-A575-257D46603A57}" type="slidenum">
              <a:rPr lang="en-US" smtClean="0"/>
              <a:t>‹#›</a:t>
            </a:fld>
            <a:endParaRPr lang="en-US"/>
          </a:p>
        </p:txBody>
      </p:sp>
    </p:spTree>
    <p:extLst>
      <p:ext uri="{BB962C8B-B14F-4D97-AF65-F5344CB8AC3E}">
        <p14:creationId xmlns:p14="http://schemas.microsoft.com/office/powerpoint/2010/main" val="390647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FF2AC4D6-9D50-4D6D-A575-257D46603A57}" type="slidenum">
              <a:rPr lang="en-US" smtClean="0"/>
              <a:t>‹#›</a:t>
            </a:fld>
            <a:endParaRPr lang="en-US"/>
          </a:p>
        </p:txBody>
      </p:sp>
    </p:spTree>
    <p:extLst>
      <p:ext uri="{BB962C8B-B14F-4D97-AF65-F5344CB8AC3E}">
        <p14:creationId xmlns:p14="http://schemas.microsoft.com/office/powerpoint/2010/main" val="4191253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FF2AC4D6-9D50-4D6D-A575-257D46603A57}" type="slidenum">
              <a:rPr lang="en-US" smtClean="0"/>
              <a:t>‹#›</a:t>
            </a:fld>
            <a:endParaRPr lang="en-US"/>
          </a:p>
        </p:txBody>
      </p:sp>
    </p:spTree>
    <p:extLst>
      <p:ext uri="{BB962C8B-B14F-4D97-AF65-F5344CB8AC3E}">
        <p14:creationId xmlns:p14="http://schemas.microsoft.com/office/powerpoint/2010/main" val="2492036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98" name="Picture 2"/>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371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Rectangle 3"/>
          <p:cNvSpPr>
            <a:spLocks noGrp="1" noChangeArrowheads="1"/>
          </p:cNvSpPr>
          <p:nvPr>
            <p:ph type="title"/>
          </p:nvPr>
        </p:nvSpPr>
        <p:spPr bwMode="auto">
          <a:xfrm>
            <a:off x="1671638" y="381000"/>
            <a:ext cx="71659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0" name="Rectangle 4"/>
          <p:cNvSpPr>
            <a:spLocks noGrp="1" noChangeArrowheads="1"/>
          </p:cNvSpPr>
          <p:nvPr>
            <p:ph type="body" idx="1"/>
          </p:nvPr>
        </p:nvSpPr>
        <p:spPr bwMode="auto">
          <a:xfrm>
            <a:off x="1671638" y="1676400"/>
            <a:ext cx="7239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1" name="Rectangle 5"/>
          <p:cNvSpPr>
            <a:spLocks noGrp="1" noChangeArrowheads="1"/>
          </p:cNvSpPr>
          <p:nvPr>
            <p:ph type="ftr" sz="quarter" idx="3"/>
          </p:nvPr>
        </p:nvSpPr>
        <p:spPr bwMode="auto">
          <a:xfrm>
            <a:off x="1598613" y="6629400"/>
            <a:ext cx="5100637"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1">
                <a:latin typeface="+mn-lt"/>
              </a:defRPr>
            </a:lvl1pPr>
          </a:lstStyle>
          <a:p>
            <a:endParaRPr lang="en-US"/>
          </a:p>
        </p:txBody>
      </p:sp>
      <p:sp>
        <p:nvSpPr>
          <p:cNvPr id="4102"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FF2AC4D6-9D50-4D6D-A575-257D46603A57}" type="slidenum">
              <a:rPr lang="en-US" smtClean="0"/>
              <a:t>‹#›</a:t>
            </a:fld>
            <a:endParaRPr lang="en-US"/>
          </a:p>
        </p:txBody>
      </p:sp>
    </p:spTree>
    <p:extLst>
      <p:ext uri="{BB962C8B-B14F-4D97-AF65-F5344CB8AC3E}">
        <p14:creationId xmlns:p14="http://schemas.microsoft.com/office/powerpoint/2010/main" val="12588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400" b="1" kern="1200">
          <a:solidFill>
            <a:schemeClr val="hlink"/>
          </a:solidFill>
          <a:latin typeface="+mj-lt"/>
          <a:ea typeface="+mj-ea"/>
          <a:cs typeface="+mj-cs"/>
        </a:defRPr>
      </a:lvl1pPr>
      <a:lvl2pPr algn="ctr" rtl="0" eaLnBrk="1" fontAlgn="base" hangingPunct="1">
        <a:spcBef>
          <a:spcPct val="0"/>
        </a:spcBef>
        <a:spcAft>
          <a:spcPct val="0"/>
        </a:spcAft>
        <a:defRPr sz="4400" b="1">
          <a:solidFill>
            <a:schemeClr val="hlink"/>
          </a:solidFill>
          <a:latin typeface="cmr12" pitchFamily="34" charset="0"/>
        </a:defRPr>
      </a:lvl2pPr>
      <a:lvl3pPr algn="ctr" rtl="0" eaLnBrk="1" fontAlgn="base" hangingPunct="1">
        <a:spcBef>
          <a:spcPct val="0"/>
        </a:spcBef>
        <a:spcAft>
          <a:spcPct val="0"/>
        </a:spcAft>
        <a:defRPr sz="4400" b="1">
          <a:solidFill>
            <a:schemeClr val="hlink"/>
          </a:solidFill>
          <a:latin typeface="cmr12" pitchFamily="34" charset="0"/>
        </a:defRPr>
      </a:lvl3pPr>
      <a:lvl4pPr algn="ctr" rtl="0" eaLnBrk="1" fontAlgn="base" hangingPunct="1">
        <a:spcBef>
          <a:spcPct val="0"/>
        </a:spcBef>
        <a:spcAft>
          <a:spcPct val="0"/>
        </a:spcAft>
        <a:defRPr sz="4400" b="1">
          <a:solidFill>
            <a:schemeClr val="hlink"/>
          </a:solidFill>
          <a:latin typeface="cmr12" pitchFamily="34" charset="0"/>
        </a:defRPr>
      </a:lvl4pPr>
      <a:lvl5pPr algn="ctr" rtl="0" eaLnBrk="1" fontAlgn="base" hangingPunct="1">
        <a:spcBef>
          <a:spcPct val="0"/>
        </a:spcBef>
        <a:spcAft>
          <a:spcPct val="0"/>
        </a:spcAft>
        <a:defRPr sz="4400" b="1">
          <a:solidFill>
            <a:schemeClr val="hlink"/>
          </a:solidFill>
          <a:latin typeface="cmr12" pitchFamily="34" charset="0"/>
        </a:defRPr>
      </a:lvl5pPr>
      <a:lvl6pPr marL="457200" algn="ctr" rtl="0" eaLnBrk="1" fontAlgn="base" hangingPunct="1">
        <a:spcBef>
          <a:spcPct val="0"/>
        </a:spcBef>
        <a:spcAft>
          <a:spcPct val="0"/>
        </a:spcAft>
        <a:defRPr sz="4400" b="1">
          <a:solidFill>
            <a:schemeClr val="hlink"/>
          </a:solidFill>
          <a:latin typeface="cmr12" pitchFamily="34" charset="0"/>
        </a:defRPr>
      </a:lvl6pPr>
      <a:lvl7pPr marL="914400" algn="ctr" rtl="0" eaLnBrk="1" fontAlgn="base" hangingPunct="1">
        <a:spcBef>
          <a:spcPct val="0"/>
        </a:spcBef>
        <a:spcAft>
          <a:spcPct val="0"/>
        </a:spcAft>
        <a:defRPr sz="4400" b="1">
          <a:solidFill>
            <a:schemeClr val="hlink"/>
          </a:solidFill>
          <a:latin typeface="cmr12" pitchFamily="34" charset="0"/>
        </a:defRPr>
      </a:lvl7pPr>
      <a:lvl8pPr marL="1371600" algn="ctr" rtl="0" eaLnBrk="1" fontAlgn="base" hangingPunct="1">
        <a:spcBef>
          <a:spcPct val="0"/>
        </a:spcBef>
        <a:spcAft>
          <a:spcPct val="0"/>
        </a:spcAft>
        <a:defRPr sz="4400" b="1">
          <a:solidFill>
            <a:schemeClr val="hlink"/>
          </a:solidFill>
          <a:latin typeface="cmr12" pitchFamily="34" charset="0"/>
        </a:defRPr>
      </a:lvl8pPr>
      <a:lvl9pPr marL="1828800" algn="ctr" rtl="0" eaLnBrk="1" fontAlgn="base" hangingPunct="1">
        <a:spcBef>
          <a:spcPct val="0"/>
        </a:spcBef>
        <a:spcAft>
          <a:spcPct val="0"/>
        </a:spcAft>
        <a:defRPr sz="4400" b="1">
          <a:solidFill>
            <a:schemeClr val="hlink"/>
          </a:solidFill>
          <a:latin typeface="cmr12" pitchFamily="34" charset="0"/>
        </a:defRPr>
      </a:lvl9pPr>
    </p:titleStyle>
    <p:bodyStyle>
      <a:lvl1pPr marL="342900" indent="-342900" algn="l" rtl="0" eaLnBrk="1" fontAlgn="base" hangingPunct="1">
        <a:spcBef>
          <a:spcPct val="20000"/>
        </a:spcBef>
        <a:spcAft>
          <a:spcPct val="0"/>
        </a:spcAft>
        <a:buSzPct val="70000"/>
        <a:buFont typeface="Wingdings" panose="05000000000000000000" pitchFamily="2" charset="2"/>
        <a:buChar char="l"/>
        <a:defRPr sz="3200" b="1" kern="1200">
          <a:solidFill>
            <a:schemeClr val="tx1"/>
          </a:solidFill>
          <a:latin typeface="+mn-lt"/>
          <a:ea typeface="+mn-ea"/>
          <a:cs typeface="+mn-cs"/>
        </a:defRPr>
      </a:lvl1pPr>
      <a:lvl2pPr marL="742950" indent="-285750" algn="l" rtl="0" eaLnBrk="1" fontAlgn="base" hangingPunct="1">
        <a:spcBef>
          <a:spcPct val="20000"/>
        </a:spcBef>
        <a:spcAft>
          <a:spcPct val="0"/>
        </a:spcAft>
        <a:buSzPct val="70000"/>
        <a:buFont typeface="Wingdings" panose="05000000000000000000" pitchFamily="2" charset="2"/>
        <a:buChar char="l"/>
        <a:defRPr sz="2800" b="1" kern="1200">
          <a:solidFill>
            <a:schemeClr val="tx1"/>
          </a:solidFill>
          <a:latin typeface="+mn-lt"/>
          <a:ea typeface="+mn-ea"/>
          <a:cs typeface="+mn-cs"/>
        </a:defRPr>
      </a:lvl2pPr>
      <a:lvl3pPr marL="1143000" indent="-228600" algn="l" rtl="0" eaLnBrk="1" fontAlgn="base" hangingPunct="1">
        <a:spcBef>
          <a:spcPct val="20000"/>
        </a:spcBef>
        <a:spcAft>
          <a:spcPct val="0"/>
        </a:spcAft>
        <a:buSzPct val="70000"/>
        <a:buFont typeface="Wingdings" panose="05000000000000000000" pitchFamily="2" charset="2"/>
        <a:buChar char="l"/>
        <a:defRPr sz="2400" b="1" kern="1200">
          <a:solidFill>
            <a:schemeClr val="tx1"/>
          </a:solidFill>
          <a:latin typeface="+mn-lt"/>
          <a:ea typeface="+mn-ea"/>
          <a:cs typeface="+mn-cs"/>
        </a:defRPr>
      </a:lvl3pPr>
      <a:lvl4pPr marL="1600200" indent="-228600" algn="l" rtl="0" eaLnBrk="1" fontAlgn="base" hangingPunct="1">
        <a:spcBef>
          <a:spcPct val="20000"/>
        </a:spcBef>
        <a:spcAft>
          <a:spcPct val="0"/>
        </a:spcAft>
        <a:buSzPct val="70000"/>
        <a:buFont typeface="Wingdings" panose="05000000000000000000" pitchFamily="2" charset="2"/>
        <a:buChar char="l"/>
        <a:defRPr sz="2000" b="1" kern="1200">
          <a:solidFill>
            <a:schemeClr val="tx1"/>
          </a:solidFill>
          <a:latin typeface="+mn-lt"/>
          <a:ea typeface="+mn-ea"/>
          <a:cs typeface="+mn-cs"/>
        </a:defRPr>
      </a:lvl4pPr>
      <a:lvl5pPr marL="2057400" indent="-228600" algn="l" rtl="0" eaLnBrk="1" fontAlgn="base" hangingPunct="1">
        <a:spcBef>
          <a:spcPct val="20000"/>
        </a:spcBef>
        <a:spcAft>
          <a:spcPct val="0"/>
        </a:spcAft>
        <a:buSzPct val="70000"/>
        <a:buFont typeface="Wingdings" panose="05000000000000000000" pitchFamily="2" charset="2"/>
        <a:buChar char="l"/>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6000" y="838200"/>
            <a:ext cx="8153400" cy="4572000"/>
          </a:xfrm>
        </p:spPr>
        <p:txBody>
          <a:bodyPr>
            <a:normAutofit fontScale="90000"/>
          </a:bodyPr>
          <a:lstStyle/>
          <a:p>
            <a:pPr algn="ctr"/>
            <a:r>
              <a:rPr lang="en-US" dirty="0"/>
              <a:t/>
            </a:r>
            <a:br>
              <a:rPr lang="en-US" dirty="0"/>
            </a:br>
            <a:r>
              <a:rPr lang="en-US" dirty="0"/>
              <a:t>Limits, Derivatives, the Product Rule, the Quotient Rule, and the Chain Rule</a:t>
            </a:r>
          </a:p>
        </p:txBody>
      </p:sp>
      <p:sp>
        <p:nvSpPr>
          <p:cNvPr id="3" name="Slide Number Placeholder 2"/>
          <p:cNvSpPr>
            <a:spLocks noGrp="1"/>
          </p:cNvSpPr>
          <p:nvPr>
            <p:ph type="sldNum" sz="quarter" idx="4"/>
          </p:nvPr>
        </p:nvSpPr>
        <p:spPr/>
        <p:txBody>
          <a:bodyPr/>
          <a:lstStyle/>
          <a:p>
            <a:fld id="{FF2AC4D6-9D50-4D6D-A575-257D46603A57}" type="slidenum">
              <a:rPr lang="en-US" smtClean="0"/>
              <a:t>1</a:t>
            </a:fld>
            <a:endParaRPr lang="en-US"/>
          </a:p>
        </p:txBody>
      </p:sp>
    </p:spTree>
    <p:extLst>
      <p:ext uri="{BB962C8B-B14F-4D97-AF65-F5344CB8AC3E}">
        <p14:creationId xmlns:p14="http://schemas.microsoft.com/office/powerpoint/2010/main" val="390229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Limits at Infinity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371600" y="2057400"/>
                <a:ext cx="7772400" cy="5440680"/>
              </a:xfrm>
            </p:spPr>
            <p:txBody>
              <a:bodyPr>
                <a:noAutofit/>
              </a:bodyPr>
              <a:lstStyle/>
              <a:p>
                <a:r>
                  <a:rPr lang="en-US" dirty="0"/>
                  <a:t>We can also consider what happens when </a:t>
                </a:r>
                <a14:m>
                  <m:oMath xmlns:m="http://schemas.openxmlformats.org/officeDocument/2006/math">
                    <m:r>
                      <a:rPr lang="en-US" i="1" dirty="0" smtClean="0">
                        <a:latin typeface="Cambria Math"/>
                      </a:rPr>
                      <m:t>𝑥</m:t>
                    </m:r>
                    <m:r>
                      <a:rPr lang="en-US" b="0" i="1" dirty="0" smtClean="0">
                        <a:latin typeface="Cambria Math"/>
                      </a:rPr>
                      <m:t>→∞</m:t>
                    </m:r>
                  </m:oMath>
                </a14:m>
                <a:r>
                  <a:rPr lang="en-US" dirty="0"/>
                  <a:t> or </a:t>
                </a:r>
                <a14:m>
                  <m:oMath xmlns:m="http://schemas.openxmlformats.org/officeDocument/2006/math">
                    <m:r>
                      <a:rPr lang="en-US" b="0" i="1" smtClean="0">
                        <a:latin typeface="Cambria Math"/>
                      </a:rPr>
                      <m:t>𝑥</m:t>
                    </m:r>
                    <m:r>
                      <a:rPr lang="en-US" b="0" i="1" smtClean="0">
                        <a:latin typeface="Cambria Math"/>
                      </a:rPr>
                      <m:t>→−∞</m:t>
                    </m:r>
                  </m:oMath>
                </a14:m>
                <a:r>
                  <a:rPr lang="en-US" dirty="0"/>
                  <a:t>. Example: Consider </a:t>
                </a:r>
                <a14:m>
                  <m:oMath xmlns:m="http://schemas.openxmlformats.org/officeDocument/2006/math">
                    <m:r>
                      <a:rPr lang="en-US" b="0" i="1" smtClean="0">
                        <a:latin typeface="Cambria Math"/>
                      </a:rPr>
                      <m:t>𝑓</m:t>
                    </m:r>
                    <m:d>
                      <m:dPr>
                        <m:ctrlPr>
                          <a:rPr lang="en-US" b="0" i="1" smtClean="0">
                            <a:latin typeface="Cambria Math"/>
                          </a:rPr>
                        </m:ctrlPr>
                      </m:dPr>
                      <m:e>
                        <m:r>
                          <a:rPr lang="en-US" b="0" i="1" smtClean="0">
                            <a:latin typeface="Cambria Math"/>
                          </a:rPr>
                          <m:t>𝑥</m:t>
                        </m:r>
                      </m:e>
                    </m:d>
                    <m:r>
                      <a:rPr lang="en-US" b="0" i="1" smtClean="0">
                        <a:latin typeface="Cambria Math"/>
                      </a:rPr>
                      <m:t>= </m:t>
                    </m:r>
                    <m:f>
                      <m:fPr>
                        <m:ctrlPr>
                          <a:rPr lang="en-US" b="0" i="1" smtClean="0">
                            <a:latin typeface="Cambria Math"/>
                          </a:rPr>
                        </m:ctrlPr>
                      </m:fPr>
                      <m:num>
                        <m:r>
                          <a:rPr lang="en-US" b="0" i="1" smtClean="0">
                            <a:latin typeface="Cambria Math"/>
                          </a:rPr>
                          <m:t>𝑥</m:t>
                        </m:r>
                        <m:r>
                          <a:rPr lang="en-US" b="0" i="1" smtClean="0">
                            <a:latin typeface="Cambria Math"/>
                          </a:rPr>
                          <m:t>−</m:t>
                        </m:r>
                        <m:r>
                          <a:rPr lang="en-US" b="0" i="1" smtClean="0">
                            <a:latin typeface="Cambria Math"/>
                          </a:rPr>
                          <m:t>1</m:t>
                        </m:r>
                      </m:num>
                      <m:den>
                        <m:r>
                          <a:rPr lang="en-US" b="0" i="1" smtClean="0">
                            <a:latin typeface="Cambria Math"/>
                          </a:rPr>
                          <m:t>𝑥</m:t>
                        </m:r>
                      </m:den>
                    </m:f>
                    <m:r>
                      <a:rPr lang="en-US" b="0" i="1" smtClean="0">
                        <a:latin typeface="Cambria Math"/>
                      </a:rPr>
                      <m:t>=</m:t>
                    </m:r>
                    <m:r>
                      <a:rPr lang="en-US" b="0" i="1" smtClean="0">
                        <a:latin typeface="Cambria Math"/>
                      </a:rPr>
                      <m:t>1</m:t>
                    </m:r>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𝑥</m:t>
                        </m:r>
                      </m:den>
                    </m:f>
                  </m:oMath>
                </a14:m>
                <a:r>
                  <a:rPr lang="en-US" dirty="0"/>
                  <a:t>. As </a:t>
                </a:r>
                <a14:m>
                  <m:oMath xmlns:m="http://schemas.openxmlformats.org/officeDocument/2006/math">
                    <m:r>
                      <m:rPr>
                        <m:sty m:val="p"/>
                      </m:rPr>
                      <a:rPr lang="en-US">
                        <a:latin typeface="Cambria Math"/>
                      </a:rPr>
                      <m:t>x</m:t>
                    </m:r>
                    <m:r>
                      <a:rPr lang="en-US" b="0" i="0" smtClean="0">
                        <a:latin typeface="Cambria Math"/>
                      </a:rPr>
                      <m:t>→</m:t>
                    </m:r>
                    <m:r>
                      <a:rPr lang="en-US" b="0" i="1" smtClean="0">
                        <a:latin typeface="Cambria Math"/>
                        <a:ea typeface="Cambria Math"/>
                      </a:rPr>
                      <m:t>∞</m:t>
                    </m:r>
                  </m:oMath>
                </a14:m>
                <a:r>
                  <a:rPr lang="en-US" dirty="0"/>
                  <a:t> (or </a:t>
                </a:r>
                <a14:m>
                  <m:oMath xmlns:m="http://schemas.openxmlformats.org/officeDocument/2006/math">
                    <m:r>
                      <a:rPr lang="en-US" b="0" i="1" smtClean="0">
                        <a:latin typeface="Cambria Math"/>
                      </a:rPr>
                      <m:t>−∞</m:t>
                    </m:r>
                  </m:oMath>
                </a14:m>
                <a:r>
                  <a:rPr lang="en-US" dirty="0"/>
                  <a:t>), </a:t>
                </a:r>
                <a14:m>
                  <m:oMath xmlns:m="http://schemas.openxmlformats.org/officeDocument/2006/math">
                    <m:r>
                      <a:rPr lang="en-US" i="1">
                        <a:latin typeface="Cambria Math"/>
                      </a:rPr>
                      <m:t>𝑓</m:t>
                    </m:r>
                    <m:d>
                      <m:dPr>
                        <m:ctrlPr>
                          <a:rPr lang="en-US" i="1">
                            <a:latin typeface="Cambria Math"/>
                          </a:rPr>
                        </m:ctrlPr>
                      </m:dPr>
                      <m:e>
                        <m:r>
                          <a:rPr lang="en-US" i="1">
                            <a:latin typeface="Cambria Math"/>
                          </a:rPr>
                          <m:t>𝑥</m:t>
                        </m:r>
                      </m:e>
                    </m:d>
                    <m:r>
                      <a:rPr lang="en-US" b="0" i="1" smtClean="0">
                        <a:latin typeface="Cambria Math"/>
                      </a:rPr>
                      <m:t>→</m:t>
                    </m:r>
                    <m:r>
                      <a:rPr lang="en-US" b="0" i="1" smtClean="0">
                        <a:latin typeface="Cambria Math"/>
                      </a:rPr>
                      <m:t>1</m:t>
                    </m:r>
                  </m:oMath>
                </a14:m>
                <a:r>
                  <a:rPr lang="en-US" dirty="0"/>
                  <a:t>. We write this as </a:t>
                </a:r>
                <a14:m>
                  <m:oMath xmlns:m="http://schemas.openxmlformats.org/officeDocument/2006/math">
                    <m:func>
                      <m:funcPr>
                        <m:ctrlPr>
                          <a:rPr lang="en-US" i="1" smtClean="0">
                            <a:latin typeface="Cambria Math"/>
                          </a:rPr>
                        </m:ctrlPr>
                      </m:funcPr>
                      <m:fName>
                        <m:limLow>
                          <m:limLowPr>
                            <m:ctrlPr>
                              <a:rPr lang="en-US" i="1" smtClean="0">
                                <a:latin typeface="Cambria Math"/>
                              </a:rPr>
                            </m:ctrlPr>
                          </m:limLowPr>
                          <m:e>
                            <m:r>
                              <m:rPr>
                                <m:sty m:val="p"/>
                              </m:rPr>
                              <a:rPr lang="en-US" i="0" smtClean="0">
                                <a:latin typeface="Cambria Math"/>
                              </a:rPr>
                              <m:t>lim</m:t>
                            </m:r>
                          </m:e>
                          <m:lim>
                            <m:r>
                              <a:rPr lang="en-US" b="0" i="1" smtClean="0">
                                <a:latin typeface="Cambria Math"/>
                              </a:rPr>
                              <m:t>𝑥</m:t>
                            </m:r>
                            <m:r>
                              <a:rPr lang="en-US" b="0" i="1" smtClean="0">
                                <a:latin typeface="Cambria Math"/>
                                <a:ea typeface="Cambria Math"/>
                              </a:rPr>
                              <m:t>→∞</m:t>
                            </m:r>
                          </m:lim>
                        </m:limLow>
                      </m:fName>
                      <m:e>
                        <m:f>
                          <m:fPr>
                            <m:ctrlPr>
                              <a:rPr lang="en-US" i="1">
                                <a:latin typeface="Cambria Math"/>
                              </a:rPr>
                            </m:ctrlPr>
                          </m:fPr>
                          <m:num>
                            <m:r>
                              <a:rPr lang="en-US" i="1">
                                <a:latin typeface="Cambria Math"/>
                              </a:rPr>
                              <m:t>𝑥</m:t>
                            </m:r>
                            <m:r>
                              <a:rPr lang="en-US" i="1">
                                <a:latin typeface="Cambria Math"/>
                              </a:rPr>
                              <m:t>−</m:t>
                            </m:r>
                            <m:r>
                              <a:rPr lang="en-US" i="1">
                                <a:latin typeface="Cambria Math"/>
                              </a:rPr>
                              <m:t>1</m:t>
                            </m:r>
                          </m:num>
                          <m:den>
                            <m:r>
                              <a:rPr lang="en-US" i="1">
                                <a:latin typeface="Cambria Math"/>
                              </a:rPr>
                              <m:t>𝑥</m:t>
                            </m:r>
                          </m:den>
                        </m:f>
                      </m:e>
                    </m:func>
                    <m:r>
                      <a:rPr lang="en-US" b="0" i="1" smtClean="0">
                        <a:latin typeface="Cambria Math"/>
                      </a:rPr>
                      <m:t>=</m:t>
                    </m:r>
                    <m:r>
                      <a:rPr lang="en-US" b="0" i="1" smtClean="0">
                        <a:latin typeface="Cambria Math"/>
                      </a:rPr>
                      <m:t>1</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371600" y="2057400"/>
                <a:ext cx="7772400" cy="5440680"/>
              </a:xfrm>
              <a:blipFill>
                <a:blip r:embed="rId2"/>
                <a:stretch>
                  <a:fillRect l="-863" t="-1457"/>
                </a:stretch>
              </a:blipFill>
            </p:spPr>
            <p:txBody>
              <a:bodyPr/>
              <a:lstStyle/>
              <a:p>
                <a:r>
                  <a:rPr lang="en-US">
                    <a:noFill/>
                  </a:rPr>
                  <a:t> </a:t>
                </a:r>
              </a:p>
            </p:txBody>
          </p:sp>
        </mc:Fallback>
      </mc:AlternateContent>
      <p:sp>
        <p:nvSpPr>
          <p:cNvPr id="4" name="Slide Number Placeholder 3"/>
          <p:cNvSpPr>
            <a:spLocks noGrp="1"/>
          </p:cNvSpPr>
          <p:nvPr>
            <p:ph type="sldNum" sz="quarter" idx="11"/>
          </p:nvPr>
        </p:nvSpPr>
        <p:spPr/>
        <p:txBody>
          <a:bodyPr/>
          <a:lstStyle/>
          <a:p>
            <a:fld id="{FF2AC4D6-9D50-4D6D-A575-257D46603A57}" type="slidenum">
              <a:rPr lang="en-US" smtClean="0"/>
              <a:t>10</a:t>
            </a:fld>
            <a:endParaRPr lang="en-US"/>
          </a:p>
        </p:txBody>
      </p:sp>
    </p:spTree>
    <p:extLst>
      <p:ext uri="{BB962C8B-B14F-4D97-AF65-F5344CB8AC3E}">
        <p14:creationId xmlns:p14="http://schemas.microsoft.com/office/powerpoint/2010/main" val="3605777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t>Computing Limits at </a:t>
                </a:r>
                <a14:m>
                  <m:oMath xmlns:m="http://schemas.openxmlformats.org/officeDocument/2006/math">
                    <m:r>
                      <a:rPr lang="en-US" i="1" smtClean="0">
                        <a:latin typeface="Cambria Math"/>
                        <a:ea typeface="Cambria Math"/>
                      </a:rPr>
                      <m:t>±∞</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85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General strategy : figure out the largest terms and ignore everything else</a:t>
                </a:r>
              </a:p>
              <a:p>
                <a:r>
                  <a:rPr lang="en-US" dirty="0"/>
                  <a:t>Example: If </a:t>
                </a:r>
                <a14:m>
                  <m:oMath xmlns:m="http://schemas.openxmlformats.org/officeDocument/2006/math">
                    <m:r>
                      <a:rPr lang="en-US" i="1">
                        <a:latin typeface="Cambria Math"/>
                      </a:rPr>
                      <m:t>𝑓</m:t>
                    </m:r>
                    <m:d>
                      <m:dPr>
                        <m:ctrlPr>
                          <a:rPr lang="en-US" i="1">
                            <a:latin typeface="Cambria Math"/>
                          </a:rPr>
                        </m:ctrlPr>
                      </m:dPr>
                      <m:e>
                        <m:r>
                          <a:rPr lang="en-US" i="1">
                            <a:latin typeface="Cambria Math"/>
                          </a:rPr>
                          <m:t>𝑥</m:t>
                        </m:r>
                      </m:e>
                    </m:d>
                    <m:r>
                      <a:rPr lang="en-US" i="1">
                        <a:latin typeface="Cambria Math"/>
                      </a:rPr>
                      <m:t>= </m:t>
                    </m:r>
                    <m:f>
                      <m:fPr>
                        <m:ctrlPr>
                          <a:rPr lang="en-US" i="1">
                            <a:latin typeface="Cambria Math"/>
                          </a:rPr>
                        </m:ctrlPr>
                      </m:fPr>
                      <m:num>
                        <m:r>
                          <a:rPr lang="en-US" i="1">
                            <a:latin typeface="Cambria Math"/>
                          </a:rPr>
                          <m:t>3</m:t>
                        </m:r>
                        <m:sSup>
                          <m:sSupPr>
                            <m:ctrlPr>
                              <a:rPr lang="en-US" i="1">
                                <a:latin typeface="Cambria Math"/>
                              </a:rPr>
                            </m:ctrlPr>
                          </m:sSupPr>
                          <m:e>
                            <m:r>
                              <a:rPr lang="en-US" i="1">
                                <a:latin typeface="Cambria Math"/>
                              </a:rPr>
                              <m:t>𝑥</m:t>
                            </m:r>
                          </m:e>
                          <m:sup>
                            <m:r>
                              <a:rPr lang="en-US" i="1">
                                <a:latin typeface="Cambria Math"/>
                              </a:rPr>
                              <m:t>2</m:t>
                            </m:r>
                          </m:sup>
                        </m:sSup>
                        <m:r>
                          <a:rPr lang="en-US" i="1">
                            <a:latin typeface="Cambria Math"/>
                          </a:rPr>
                          <m:t>−</m:t>
                        </m:r>
                        <m:r>
                          <a:rPr lang="en-US" i="1">
                            <a:latin typeface="Cambria Math"/>
                          </a:rPr>
                          <m:t>𝑥</m:t>
                        </m:r>
                      </m:num>
                      <m:den>
                        <m:r>
                          <a:rPr lang="en-US" i="1">
                            <a:latin typeface="Cambria Math"/>
                          </a:rPr>
                          <m:t>4</m:t>
                        </m:r>
                        <m:sSup>
                          <m:sSupPr>
                            <m:ctrlPr>
                              <a:rPr lang="en-US" i="1">
                                <a:latin typeface="Cambria Math"/>
                              </a:rPr>
                            </m:ctrlPr>
                          </m:sSupPr>
                          <m:e>
                            <m:r>
                              <a:rPr lang="en-US" i="1">
                                <a:latin typeface="Cambria Math"/>
                              </a:rPr>
                              <m:t>𝑥</m:t>
                            </m:r>
                          </m:e>
                          <m:sup>
                            <m:r>
                              <a:rPr lang="en-US" i="1">
                                <a:latin typeface="Cambria Math"/>
                              </a:rPr>
                              <m:t>2</m:t>
                            </m:r>
                          </m:sup>
                        </m:sSup>
                        <m:r>
                          <a:rPr lang="en-US" i="1">
                            <a:latin typeface="Cambria Math"/>
                          </a:rPr>
                          <m:t>+</m:t>
                        </m:r>
                        <m:r>
                          <a:rPr lang="en-US" i="1">
                            <a:latin typeface="Cambria Math"/>
                          </a:rPr>
                          <m:t>2</m:t>
                        </m:r>
                        <m:r>
                          <a:rPr lang="en-US" i="1">
                            <a:latin typeface="Cambria Math"/>
                          </a:rPr>
                          <m:t>𝑥</m:t>
                        </m:r>
                        <m:r>
                          <a:rPr lang="en-US" i="1">
                            <a:latin typeface="Cambria Math"/>
                          </a:rPr>
                          <m:t> −</m:t>
                        </m:r>
                        <m:r>
                          <a:rPr lang="en-US" i="1">
                            <a:latin typeface="Cambria Math"/>
                          </a:rPr>
                          <m:t>5</m:t>
                        </m:r>
                      </m:den>
                    </m:f>
                  </m:oMath>
                </a14:m>
                <a:r>
                  <a:rPr lang="en-US" dirty="0"/>
                  <a:t> , as </a:t>
                </a:r>
                <a14:m>
                  <m:oMath xmlns:m="http://schemas.openxmlformats.org/officeDocument/2006/math">
                    <m:r>
                      <a:rPr lang="en-US" i="1">
                        <a:latin typeface="Cambria Math"/>
                      </a:rPr>
                      <m:t>𝑥</m:t>
                    </m:r>
                    <m:r>
                      <a:rPr lang="en-US" i="1">
                        <a:latin typeface="Cambria Math"/>
                      </a:rPr>
                      <m:t>→∞</m:t>
                    </m:r>
                  </m:oMath>
                </a14:m>
                <a:r>
                  <a:rPr lang="en-US" dirty="0"/>
                  <a:t> only the </a:t>
                </a:r>
                <a14:m>
                  <m:oMath xmlns:m="http://schemas.openxmlformats.org/officeDocument/2006/math">
                    <m:r>
                      <a:rPr lang="en-US" i="1">
                        <a:latin typeface="Cambria Math"/>
                      </a:rPr>
                      <m:t>3</m:t>
                    </m:r>
                    <m:sSup>
                      <m:sSupPr>
                        <m:ctrlPr>
                          <a:rPr lang="en-US" i="1">
                            <a:latin typeface="Cambria Math"/>
                          </a:rPr>
                        </m:ctrlPr>
                      </m:sSupPr>
                      <m:e>
                        <m:r>
                          <a:rPr lang="en-US" i="1">
                            <a:latin typeface="Cambria Math"/>
                          </a:rPr>
                          <m:t>𝑥</m:t>
                        </m:r>
                      </m:e>
                      <m:sup>
                        <m:r>
                          <a:rPr lang="en-US" i="1">
                            <a:latin typeface="Cambria Math"/>
                          </a:rPr>
                          <m:t>2</m:t>
                        </m:r>
                      </m:sup>
                    </m:sSup>
                  </m:oMath>
                </a14:m>
                <a:r>
                  <a:rPr lang="en-US" dirty="0"/>
                  <a:t> in the numerator and the </a:t>
                </a:r>
                <a14:m>
                  <m:oMath xmlns:m="http://schemas.openxmlformats.org/officeDocument/2006/math">
                    <m:r>
                      <a:rPr lang="en-US" i="1">
                        <a:latin typeface="Cambria Math"/>
                      </a:rPr>
                      <m:t>4</m:t>
                    </m:r>
                    <m:sSup>
                      <m:sSupPr>
                        <m:ctrlPr>
                          <a:rPr lang="en-US" i="1">
                            <a:latin typeface="Cambria Math"/>
                          </a:rPr>
                        </m:ctrlPr>
                      </m:sSupPr>
                      <m:e>
                        <m:r>
                          <a:rPr lang="en-US" i="1">
                            <a:latin typeface="Cambria Math"/>
                          </a:rPr>
                          <m:t>𝑥</m:t>
                        </m:r>
                      </m:e>
                      <m:sup>
                        <m:r>
                          <a:rPr lang="en-US" i="1">
                            <a:latin typeface="Cambria Math"/>
                          </a:rPr>
                          <m:t>2</m:t>
                        </m:r>
                      </m:sup>
                    </m:sSup>
                  </m:oMath>
                </a14:m>
                <a:r>
                  <a:rPr lang="en-US" dirty="0"/>
                  <a:t> will really matter, so </a:t>
                </a:r>
                <a14:m>
                  <m:oMath xmlns:m="http://schemas.openxmlformats.org/officeDocument/2006/math">
                    <m:func>
                      <m:funcPr>
                        <m:ctrlPr>
                          <a:rPr lang="en-US" i="1">
                            <a:latin typeface="Cambria Math"/>
                          </a:rPr>
                        </m:ctrlPr>
                      </m:funcPr>
                      <m:fName>
                        <m:limLow>
                          <m:limLowPr>
                            <m:ctrlPr>
                              <a:rPr lang="en-US" i="1">
                                <a:latin typeface="Cambria Math"/>
                              </a:rPr>
                            </m:ctrlPr>
                          </m:limLowPr>
                          <m:e>
                            <m:r>
                              <m:rPr>
                                <m:sty m:val="p"/>
                              </m:rPr>
                              <a:rPr lang="en-US">
                                <a:latin typeface="Cambria Math"/>
                              </a:rPr>
                              <m:t>lim</m:t>
                            </m:r>
                          </m:e>
                          <m:lim>
                            <m:r>
                              <a:rPr lang="en-US" i="1">
                                <a:latin typeface="Cambria Math"/>
                              </a:rPr>
                              <m:t>𝑥</m:t>
                            </m:r>
                            <m:r>
                              <a:rPr lang="en-US" i="1">
                                <a:latin typeface="Cambria Math"/>
                                <a:ea typeface="Cambria Math"/>
                              </a:rPr>
                              <m:t>→∞</m:t>
                            </m:r>
                          </m:lim>
                        </m:limLow>
                      </m:fName>
                      <m:e>
                        <m:r>
                          <a:rPr lang="en-US" i="1">
                            <a:latin typeface="Cambria Math"/>
                          </a:rPr>
                          <m:t>𝑓</m:t>
                        </m:r>
                        <m:d>
                          <m:dPr>
                            <m:ctrlPr>
                              <a:rPr lang="en-US" i="1">
                                <a:latin typeface="Cambria Math"/>
                              </a:rPr>
                            </m:ctrlPr>
                          </m:dPr>
                          <m:e>
                            <m:r>
                              <a:rPr lang="en-US" i="1">
                                <a:latin typeface="Cambria Math"/>
                              </a:rPr>
                              <m:t>𝑥</m:t>
                            </m:r>
                          </m:e>
                        </m:d>
                        <m:r>
                          <a:rPr lang="en-US" i="1">
                            <a:latin typeface="Cambria Math"/>
                          </a:rPr>
                          <m:t>= </m:t>
                        </m:r>
                        <m:f>
                          <m:fPr>
                            <m:ctrlPr>
                              <a:rPr lang="en-US" i="1">
                                <a:latin typeface="Cambria Math"/>
                              </a:rPr>
                            </m:ctrlPr>
                          </m:fPr>
                          <m:num>
                            <m:r>
                              <a:rPr lang="en-US" i="1">
                                <a:latin typeface="Cambria Math"/>
                              </a:rPr>
                              <m:t>3</m:t>
                            </m:r>
                          </m:num>
                          <m:den>
                            <m:r>
                              <a:rPr lang="en-US" i="1">
                                <a:latin typeface="Cambria Math"/>
                              </a:rPr>
                              <m:t>4</m:t>
                            </m:r>
                          </m:den>
                        </m:f>
                      </m:e>
                    </m:func>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630" t="-1752" r="-1037"/>
                </a:stretch>
              </a:blipFill>
            </p:spPr>
            <p:txBody>
              <a:bodyPr/>
              <a:lstStyle/>
              <a:p>
                <a:r>
                  <a:rPr lang="en-US">
                    <a:noFill/>
                  </a:rPr>
                  <a:t> </a:t>
                </a:r>
              </a:p>
            </p:txBody>
          </p:sp>
        </mc:Fallback>
      </mc:AlternateContent>
      <p:sp>
        <p:nvSpPr>
          <p:cNvPr id="4" name="Slide Number Placeholder 3"/>
          <p:cNvSpPr>
            <a:spLocks noGrp="1"/>
          </p:cNvSpPr>
          <p:nvPr>
            <p:ph type="sldNum" sz="quarter" idx="11"/>
          </p:nvPr>
        </p:nvSpPr>
        <p:spPr/>
        <p:txBody>
          <a:bodyPr/>
          <a:lstStyle/>
          <a:p>
            <a:fld id="{FF2AC4D6-9D50-4D6D-A575-257D46603A57}" type="slidenum">
              <a:rPr lang="en-US" smtClean="0"/>
              <a:t>11</a:t>
            </a:fld>
            <a:endParaRPr lang="en-US"/>
          </a:p>
        </p:txBody>
      </p:sp>
    </p:spTree>
    <p:extLst>
      <p:ext uri="{BB962C8B-B14F-4D97-AF65-F5344CB8AC3E}">
        <p14:creationId xmlns:p14="http://schemas.microsoft.com/office/powerpoint/2010/main" val="1455831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 Laws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en-US" dirty="0"/>
                  <a:t>If </a:t>
                </a:r>
                <a14:m>
                  <m:oMath xmlns:m="http://schemas.openxmlformats.org/officeDocument/2006/math">
                    <m:func>
                      <m:funcPr>
                        <m:ctrlPr>
                          <a:rPr lang="en-US" i="1" smtClean="0">
                            <a:latin typeface="Cambria Math"/>
                          </a:rPr>
                        </m:ctrlPr>
                      </m:funcPr>
                      <m:fName>
                        <m:limLow>
                          <m:limLowPr>
                            <m:ctrlPr>
                              <a:rPr lang="en-US" i="1" smtClean="0">
                                <a:latin typeface="Cambria Math"/>
                              </a:rPr>
                            </m:ctrlPr>
                          </m:limLowPr>
                          <m:e>
                            <m:r>
                              <m:rPr>
                                <m:sty m:val="p"/>
                              </m:rPr>
                              <a:rPr lang="en-US" i="0" smtClean="0">
                                <a:latin typeface="Cambria Math"/>
                              </a:rPr>
                              <m:t>lim</m:t>
                            </m:r>
                          </m:e>
                          <m:lim>
                            <m:r>
                              <a:rPr lang="en-US" b="0" i="1" smtClean="0">
                                <a:latin typeface="Cambria Math"/>
                              </a:rPr>
                              <m:t>𝑥</m:t>
                            </m:r>
                            <m:r>
                              <a:rPr lang="en-US" b="0" i="1" smtClean="0">
                                <a:latin typeface="Cambria Math"/>
                                <a:ea typeface="Cambria Math"/>
                              </a:rPr>
                              <m:t>→</m:t>
                            </m:r>
                            <m:r>
                              <a:rPr lang="en-US" b="0" i="1" smtClean="0">
                                <a:latin typeface="Cambria Math"/>
                                <a:ea typeface="Cambria Math"/>
                              </a:rPr>
                              <m:t>𝑎</m:t>
                            </m:r>
                          </m:lim>
                        </m:limLow>
                      </m:fName>
                      <m:e>
                        <m:r>
                          <a:rPr lang="en-US" b="0" i="1" smtClean="0">
                            <a:latin typeface="Cambria Math"/>
                          </a:rPr>
                          <m:t>𝑓</m:t>
                        </m:r>
                        <m:d>
                          <m:dPr>
                            <m:ctrlPr>
                              <a:rPr lang="en-US" b="0" i="1" smtClean="0">
                                <a:latin typeface="Cambria Math"/>
                              </a:rPr>
                            </m:ctrlPr>
                          </m:dPr>
                          <m:e>
                            <m:r>
                              <a:rPr lang="en-US" b="0" i="1" smtClean="0">
                                <a:latin typeface="Cambria Math"/>
                              </a:rPr>
                              <m:t>𝑥</m:t>
                            </m:r>
                          </m:e>
                        </m:d>
                      </m:e>
                    </m:func>
                    <m:r>
                      <a:rPr lang="en-US" b="0" i="0" smtClean="0">
                        <a:latin typeface="Cambria Math"/>
                      </a:rPr>
                      <m:t>=</m:t>
                    </m:r>
                    <m:r>
                      <m:rPr>
                        <m:sty m:val="p"/>
                      </m:rPr>
                      <a:rPr lang="en-US" b="0" i="0" smtClean="0">
                        <a:latin typeface="Cambria Math"/>
                      </a:rPr>
                      <m:t>L</m:t>
                    </m:r>
                  </m:oMath>
                </a14:m>
                <a:r>
                  <a:rPr lang="en-US" dirty="0"/>
                  <a:t> and </a:t>
                </a:r>
                <a14:m>
                  <m:oMath xmlns:m="http://schemas.openxmlformats.org/officeDocument/2006/math">
                    <m:func>
                      <m:funcPr>
                        <m:ctrlPr>
                          <a:rPr lang="en-US" i="1" smtClean="0">
                            <a:latin typeface="Cambria Math"/>
                          </a:rPr>
                        </m:ctrlPr>
                      </m:funcPr>
                      <m:fName>
                        <m:limLow>
                          <m:limLowPr>
                            <m:ctrlPr>
                              <a:rPr lang="en-US" i="1" smtClean="0">
                                <a:latin typeface="Cambria Math"/>
                              </a:rPr>
                            </m:ctrlPr>
                          </m:limLowPr>
                          <m:e>
                            <m:r>
                              <m:rPr>
                                <m:sty m:val="p"/>
                              </m:rPr>
                              <a:rPr lang="en-US" i="0" smtClean="0">
                                <a:latin typeface="Cambria Math"/>
                              </a:rPr>
                              <m:t>lim</m:t>
                            </m:r>
                          </m:e>
                          <m:lim>
                            <m:r>
                              <a:rPr lang="en-US" b="0" i="1" smtClean="0">
                                <a:latin typeface="Cambria Math"/>
                              </a:rPr>
                              <m:t>𝑥</m:t>
                            </m:r>
                            <m:r>
                              <a:rPr lang="en-US" b="0" i="1" smtClean="0">
                                <a:latin typeface="Cambria Math"/>
                                <a:ea typeface="Cambria Math"/>
                              </a:rPr>
                              <m:t>→</m:t>
                            </m:r>
                            <m:r>
                              <a:rPr lang="en-US" b="0" i="1" smtClean="0">
                                <a:latin typeface="Cambria Math"/>
                                <a:ea typeface="Cambria Math"/>
                              </a:rPr>
                              <m:t>𝑎</m:t>
                            </m:r>
                          </m:lim>
                        </m:limLow>
                      </m:fName>
                      <m:e>
                        <m:r>
                          <a:rPr lang="en-US" b="0" i="1" smtClean="0">
                            <a:latin typeface="Cambria Math"/>
                          </a:rPr>
                          <m:t>𝑔</m:t>
                        </m:r>
                        <m:d>
                          <m:dPr>
                            <m:ctrlPr>
                              <a:rPr lang="en-US" b="0" i="1" smtClean="0">
                                <a:latin typeface="Cambria Math"/>
                              </a:rPr>
                            </m:ctrlPr>
                          </m:dPr>
                          <m:e>
                            <m:r>
                              <a:rPr lang="en-US" b="0" i="1" smtClean="0">
                                <a:latin typeface="Cambria Math"/>
                              </a:rPr>
                              <m:t>𝑥</m:t>
                            </m:r>
                          </m:e>
                        </m:d>
                      </m:e>
                    </m:func>
                    <m:r>
                      <a:rPr lang="en-US" b="0" i="1" smtClean="0">
                        <a:latin typeface="Cambria Math"/>
                      </a:rPr>
                      <m:t>=</m:t>
                    </m:r>
                    <m:r>
                      <a:rPr lang="en-US" b="0" i="1" smtClean="0">
                        <a:latin typeface="Cambria Math"/>
                      </a:rPr>
                      <m:t>𝑀</m:t>
                    </m:r>
                  </m:oMath>
                </a14:m>
                <a:r>
                  <a:rPr lang="en-US" dirty="0"/>
                  <a:t> then:</a:t>
                </a:r>
              </a:p>
              <a:p>
                <a14:m>
                  <m:oMath xmlns:m="http://schemas.openxmlformats.org/officeDocument/2006/math">
                    <m:func>
                      <m:funcPr>
                        <m:ctrlPr>
                          <a:rPr lang="en-US" i="1" smtClean="0">
                            <a:latin typeface="Cambria Math"/>
                          </a:rPr>
                        </m:ctrlPr>
                      </m:funcPr>
                      <m:fName>
                        <m:limLow>
                          <m:limLowPr>
                            <m:ctrlPr>
                              <a:rPr lang="en-US" i="1" smtClean="0">
                                <a:latin typeface="Cambria Math"/>
                              </a:rPr>
                            </m:ctrlPr>
                          </m:limLowPr>
                          <m:e>
                            <m:r>
                              <m:rPr>
                                <m:sty m:val="p"/>
                              </m:rPr>
                              <a:rPr lang="en-US" i="0" smtClean="0">
                                <a:latin typeface="Cambria Math"/>
                              </a:rPr>
                              <m:t>lim</m:t>
                            </m:r>
                          </m:e>
                          <m:lim>
                            <m:r>
                              <a:rPr lang="en-US" b="0" i="1" smtClean="0">
                                <a:latin typeface="Cambria Math"/>
                              </a:rPr>
                              <m:t>𝑥</m:t>
                            </m:r>
                            <m:r>
                              <a:rPr lang="en-US" b="0" i="1" smtClean="0">
                                <a:latin typeface="Cambria Math"/>
                                <a:ea typeface="Cambria Math"/>
                              </a:rPr>
                              <m:t>→</m:t>
                            </m:r>
                            <m:r>
                              <a:rPr lang="en-US" b="0" i="1" smtClean="0">
                                <a:latin typeface="Cambria Math"/>
                                <a:ea typeface="Cambria Math"/>
                              </a:rPr>
                              <m:t>𝑎</m:t>
                            </m:r>
                          </m:lim>
                        </m:limLow>
                      </m:fName>
                      <m:e>
                        <m:r>
                          <a:rPr lang="en-US" b="0" i="1" smtClean="0">
                            <a:latin typeface="Cambria Math"/>
                            <a:ea typeface="Cambria Math"/>
                          </a:rPr>
                          <m:t>(</m:t>
                        </m:r>
                        <m:r>
                          <a:rPr lang="en-US" b="0" i="1" smtClean="0">
                            <a:latin typeface="Cambria Math"/>
                          </a:rPr>
                          <m:t>𝑓</m:t>
                        </m:r>
                        <m:d>
                          <m:dPr>
                            <m:ctrlPr>
                              <a:rPr lang="en-US" b="0" i="1" smtClean="0">
                                <a:latin typeface="Cambria Math"/>
                              </a:rPr>
                            </m:ctrlPr>
                          </m:dPr>
                          <m:e>
                            <m:r>
                              <a:rPr lang="en-US" b="0" i="1" smtClean="0">
                                <a:latin typeface="Cambria Math"/>
                              </a:rPr>
                              <m:t>𝑥</m:t>
                            </m:r>
                          </m:e>
                        </m:d>
                        <m:r>
                          <a:rPr lang="en-US" b="0" i="1" smtClean="0">
                            <a:latin typeface="Cambria Math"/>
                          </a:rPr>
                          <m:t>+</m:t>
                        </m:r>
                        <m:r>
                          <a:rPr lang="en-US" b="0" i="1" smtClean="0">
                            <a:latin typeface="Cambria Math"/>
                          </a:rPr>
                          <m:t>𝑔</m:t>
                        </m:r>
                        <m:r>
                          <a:rPr lang="en-US" b="0" i="1" smtClean="0">
                            <a:latin typeface="Cambria Math"/>
                          </a:rPr>
                          <m:t>(</m:t>
                        </m:r>
                        <m:r>
                          <a:rPr lang="en-US" b="0" i="1" smtClean="0">
                            <a:latin typeface="Cambria Math"/>
                          </a:rPr>
                          <m:t>𝑥</m:t>
                        </m:r>
                        <m:r>
                          <a:rPr lang="en-US" b="0" i="1" smtClean="0">
                            <a:latin typeface="Cambria Math"/>
                          </a:rPr>
                          <m:t>))</m:t>
                        </m:r>
                      </m:e>
                    </m:func>
                    <m:r>
                      <a:rPr lang="en-US" b="0" i="0" smtClean="0">
                        <a:latin typeface="Cambria Math"/>
                      </a:rPr>
                      <m:t>=</m:t>
                    </m:r>
                    <m:r>
                      <m:rPr>
                        <m:sty m:val="p"/>
                      </m:rPr>
                      <a:rPr lang="en-US" b="0" i="0" smtClean="0">
                        <a:latin typeface="Cambria Math"/>
                      </a:rPr>
                      <m:t>L</m:t>
                    </m:r>
                    <m:r>
                      <a:rPr lang="en-US" b="0" i="0" smtClean="0">
                        <a:latin typeface="Cambria Math"/>
                      </a:rPr>
                      <m:t>+</m:t>
                    </m:r>
                    <m:r>
                      <m:rPr>
                        <m:sty m:val="p"/>
                      </m:rPr>
                      <a:rPr lang="en-US" b="0" i="0" smtClean="0">
                        <a:latin typeface="Cambria Math"/>
                      </a:rPr>
                      <m:t>M</m:t>
                    </m:r>
                  </m:oMath>
                </a14:m>
                <a:endParaRPr lang="en-US" b="0" dirty="0"/>
              </a:p>
              <a:p>
                <a14:m>
                  <m:oMath xmlns:m="http://schemas.openxmlformats.org/officeDocument/2006/math">
                    <m:func>
                      <m:funcPr>
                        <m:ctrlPr>
                          <a:rPr lang="en-US" i="1" smtClean="0">
                            <a:latin typeface="Cambria Math"/>
                          </a:rPr>
                        </m:ctrlPr>
                      </m:funcPr>
                      <m:fName>
                        <m:limLow>
                          <m:limLowPr>
                            <m:ctrlPr>
                              <a:rPr lang="en-US" i="1" smtClean="0">
                                <a:latin typeface="Cambria Math"/>
                              </a:rPr>
                            </m:ctrlPr>
                          </m:limLowPr>
                          <m:e>
                            <m:r>
                              <m:rPr>
                                <m:sty m:val="p"/>
                              </m:rPr>
                              <a:rPr lang="en-US" i="0" smtClean="0">
                                <a:latin typeface="Cambria Math"/>
                              </a:rPr>
                              <m:t>lim</m:t>
                            </m:r>
                          </m:e>
                          <m:lim>
                            <m:r>
                              <a:rPr lang="en-US" b="0" i="1" smtClean="0">
                                <a:latin typeface="Cambria Math"/>
                              </a:rPr>
                              <m:t>𝑥</m:t>
                            </m:r>
                            <m:r>
                              <a:rPr lang="en-US" b="0" i="1" smtClean="0">
                                <a:latin typeface="Cambria Math"/>
                                <a:ea typeface="Cambria Math"/>
                              </a:rPr>
                              <m:t>→</m:t>
                            </m:r>
                            <m:r>
                              <a:rPr lang="en-US" b="0" i="1" smtClean="0">
                                <a:latin typeface="Cambria Math"/>
                                <a:ea typeface="Cambria Math"/>
                              </a:rPr>
                              <m:t>𝑎</m:t>
                            </m:r>
                          </m:lim>
                        </m:limLow>
                      </m:fName>
                      <m:e>
                        <m:r>
                          <a:rPr lang="en-US" b="0" i="1" smtClean="0">
                            <a:latin typeface="Cambria Math"/>
                            <a:ea typeface="Cambria Math"/>
                          </a:rPr>
                          <m:t>(</m:t>
                        </m:r>
                        <m:r>
                          <a:rPr lang="en-US" b="0" i="1" smtClean="0">
                            <a:latin typeface="Cambria Math"/>
                          </a:rPr>
                          <m:t>𝑓</m:t>
                        </m:r>
                        <m:d>
                          <m:dPr>
                            <m:ctrlPr>
                              <a:rPr lang="en-US" b="0" i="1" smtClean="0">
                                <a:latin typeface="Cambria Math"/>
                              </a:rPr>
                            </m:ctrlPr>
                          </m:dPr>
                          <m:e>
                            <m:r>
                              <a:rPr lang="en-US" b="0" i="1" smtClean="0">
                                <a:latin typeface="Cambria Math"/>
                              </a:rPr>
                              <m:t>𝑥</m:t>
                            </m:r>
                          </m:e>
                        </m:d>
                        <m:r>
                          <a:rPr lang="en-US" b="0" i="1" smtClean="0">
                            <a:latin typeface="Cambria Math"/>
                          </a:rPr>
                          <m:t>−</m:t>
                        </m:r>
                        <m:r>
                          <a:rPr lang="en-US" b="0" i="1" smtClean="0">
                            <a:latin typeface="Cambria Math"/>
                          </a:rPr>
                          <m:t>𝑔</m:t>
                        </m:r>
                        <m:r>
                          <a:rPr lang="en-US" b="0" i="1" smtClean="0">
                            <a:latin typeface="Cambria Math"/>
                          </a:rPr>
                          <m:t>(</m:t>
                        </m:r>
                        <m:r>
                          <a:rPr lang="en-US" b="0" i="1" smtClean="0">
                            <a:latin typeface="Cambria Math"/>
                          </a:rPr>
                          <m:t>𝑥</m:t>
                        </m:r>
                        <m:r>
                          <a:rPr lang="en-US" b="0" i="1" smtClean="0">
                            <a:latin typeface="Cambria Math"/>
                          </a:rPr>
                          <m:t>))</m:t>
                        </m:r>
                      </m:e>
                    </m:func>
                    <m:r>
                      <a:rPr lang="en-US" b="0" i="0" smtClean="0">
                        <a:latin typeface="Cambria Math"/>
                      </a:rPr>
                      <m:t>=</m:t>
                    </m:r>
                    <m:r>
                      <m:rPr>
                        <m:sty m:val="p"/>
                      </m:rPr>
                      <a:rPr lang="en-US" b="0" i="0" smtClean="0">
                        <a:latin typeface="Cambria Math"/>
                      </a:rPr>
                      <m:t>L</m:t>
                    </m:r>
                    <m:r>
                      <a:rPr lang="en-US" b="0" i="0" smtClean="0">
                        <a:latin typeface="Cambria Math"/>
                      </a:rPr>
                      <m:t>−</m:t>
                    </m:r>
                    <m:r>
                      <m:rPr>
                        <m:sty m:val="p"/>
                      </m:rPr>
                      <a:rPr lang="en-US" b="0" i="0" smtClean="0">
                        <a:latin typeface="Cambria Math"/>
                      </a:rPr>
                      <m:t>M</m:t>
                    </m:r>
                  </m:oMath>
                </a14:m>
                <a:endParaRPr lang="en-US" b="0" dirty="0"/>
              </a:p>
              <a:p>
                <a14:m>
                  <m:oMath xmlns:m="http://schemas.openxmlformats.org/officeDocument/2006/math">
                    <m:func>
                      <m:funcPr>
                        <m:ctrlPr>
                          <a:rPr lang="en-US" i="1" smtClean="0">
                            <a:latin typeface="Cambria Math"/>
                          </a:rPr>
                        </m:ctrlPr>
                      </m:funcPr>
                      <m:fName>
                        <m:limLow>
                          <m:limLowPr>
                            <m:ctrlPr>
                              <a:rPr lang="en-US" i="1" smtClean="0">
                                <a:latin typeface="Cambria Math"/>
                              </a:rPr>
                            </m:ctrlPr>
                          </m:limLowPr>
                          <m:e>
                            <m:r>
                              <m:rPr>
                                <m:sty m:val="p"/>
                              </m:rPr>
                              <a:rPr lang="en-US" i="0" smtClean="0">
                                <a:latin typeface="Cambria Math"/>
                              </a:rPr>
                              <m:t>lim</m:t>
                            </m:r>
                          </m:e>
                          <m:lim>
                            <m:r>
                              <a:rPr lang="en-US" b="0" i="1" smtClean="0">
                                <a:latin typeface="Cambria Math"/>
                              </a:rPr>
                              <m:t>𝑥</m:t>
                            </m:r>
                            <m:r>
                              <a:rPr lang="en-US" b="0" i="1" smtClean="0">
                                <a:latin typeface="Cambria Math"/>
                                <a:ea typeface="Cambria Math"/>
                              </a:rPr>
                              <m:t>→</m:t>
                            </m:r>
                            <m:r>
                              <a:rPr lang="en-US" b="0" i="1" smtClean="0">
                                <a:latin typeface="Cambria Math"/>
                                <a:ea typeface="Cambria Math"/>
                              </a:rPr>
                              <m:t>𝑎</m:t>
                            </m:r>
                          </m:lim>
                        </m:limLow>
                      </m:fName>
                      <m:e>
                        <m:r>
                          <a:rPr lang="en-US" b="0" i="1" smtClean="0">
                            <a:latin typeface="Cambria Math"/>
                            <a:ea typeface="Cambria Math"/>
                          </a:rPr>
                          <m:t>(</m:t>
                        </m:r>
                        <m:r>
                          <a:rPr lang="en-US" b="0" i="1" smtClean="0">
                            <a:latin typeface="Cambria Math"/>
                          </a:rPr>
                          <m:t>𝑓</m:t>
                        </m:r>
                        <m:d>
                          <m:dPr>
                            <m:ctrlPr>
                              <a:rPr lang="en-US" b="0" i="1" smtClean="0">
                                <a:latin typeface="Cambria Math"/>
                              </a:rPr>
                            </m:ctrlPr>
                          </m:dPr>
                          <m:e>
                            <m:r>
                              <a:rPr lang="en-US" b="0" i="1" smtClean="0">
                                <a:latin typeface="Cambria Math"/>
                              </a:rPr>
                              <m:t>𝑥</m:t>
                            </m:r>
                          </m:e>
                        </m:d>
                        <m:r>
                          <a:rPr lang="en-US" b="0" i="1" smtClean="0">
                            <a:latin typeface="Cambria Math"/>
                          </a:rPr>
                          <m:t>𝑔</m:t>
                        </m:r>
                        <m:r>
                          <a:rPr lang="en-US" b="0" i="1" smtClean="0">
                            <a:latin typeface="Cambria Math"/>
                          </a:rPr>
                          <m:t>(</m:t>
                        </m:r>
                        <m:r>
                          <a:rPr lang="en-US" b="0" i="1" smtClean="0">
                            <a:latin typeface="Cambria Math"/>
                          </a:rPr>
                          <m:t>𝑥</m:t>
                        </m:r>
                        <m:r>
                          <a:rPr lang="en-US" b="0" i="1" smtClean="0">
                            <a:latin typeface="Cambria Math"/>
                          </a:rPr>
                          <m:t>))</m:t>
                        </m:r>
                      </m:e>
                    </m:func>
                    <m:r>
                      <a:rPr lang="en-US" b="0" i="0" smtClean="0">
                        <a:latin typeface="Cambria Math"/>
                      </a:rPr>
                      <m:t>=</m:t>
                    </m:r>
                    <m:r>
                      <m:rPr>
                        <m:sty m:val="p"/>
                      </m:rPr>
                      <a:rPr lang="en-US" b="0" i="0" smtClean="0">
                        <a:latin typeface="Cambria Math"/>
                      </a:rPr>
                      <m:t>LM</m:t>
                    </m:r>
                  </m:oMath>
                </a14:m>
                <a:endParaRPr lang="en-US" b="0" dirty="0"/>
              </a:p>
              <a:p>
                <a14:m>
                  <m:oMath xmlns:m="http://schemas.openxmlformats.org/officeDocument/2006/math">
                    <m:func>
                      <m:funcPr>
                        <m:ctrlPr>
                          <a:rPr lang="en-US" i="1" smtClean="0">
                            <a:latin typeface="Cambria Math"/>
                          </a:rPr>
                        </m:ctrlPr>
                      </m:funcPr>
                      <m:fName>
                        <m:limLow>
                          <m:limLowPr>
                            <m:ctrlPr>
                              <a:rPr lang="en-US" i="1" smtClean="0">
                                <a:latin typeface="Cambria Math"/>
                              </a:rPr>
                            </m:ctrlPr>
                          </m:limLowPr>
                          <m:e>
                            <m:r>
                              <m:rPr>
                                <m:sty m:val="p"/>
                              </m:rPr>
                              <a:rPr lang="en-US" i="0" smtClean="0">
                                <a:latin typeface="Cambria Math"/>
                              </a:rPr>
                              <m:t>lim</m:t>
                            </m:r>
                          </m:e>
                          <m:lim>
                            <m:r>
                              <a:rPr lang="en-US" b="0" i="1" smtClean="0">
                                <a:latin typeface="Cambria Math"/>
                              </a:rPr>
                              <m:t>𝑥</m:t>
                            </m:r>
                            <m:r>
                              <a:rPr lang="en-US" b="0" i="1" smtClean="0">
                                <a:latin typeface="Cambria Math"/>
                                <a:ea typeface="Cambria Math"/>
                              </a:rPr>
                              <m:t>→</m:t>
                            </m:r>
                            <m:r>
                              <a:rPr lang="en-US" b="0" i="1" smtClean="0">
                                <a:latin typeface="Cambria Math"/>
                                <a:ea typeface="Cambria Math"/>
                              </a:rPr>
                              <m:t>𝑎</m:t>
                            </m:r>
                          </m:lim>
                        </m:limLow>
                      </m:fName>
                      <m:e>
                        <m:r>
                          <a:rPr lang="en-US" b="0" i="1" smtClean="0">
                            <a:latin typeface="Cambria Math"/>
                            <a:ea typeface="Cambria Math"/>
                          </a:rPr>
                          <m:t>(</m:t>
                        </m:r>
                        <m:f>
                          <m:fPr>
                            <m:ctrlPr>
                              <a:rPr lang="en-US" b="0" i="1" smtClean="0">
                                <a:latin typeface="Cambria Math"/>
                              </a:rPr>
                            </m:ctrlPr>
                          </m:fPr>
                          <m:num>
                            <m:r>
                              <a:rPr lang="en-US" b="0" i="1" smtClean="0">
                                <a:latin typeface="Cambria Math"/>
                              </a:rPr>
                              <m:t>𝑓</m:t>
                            </m:r>
                            <m:r>
                              <a:rPr lang="en-US" b="0" i="1" smtClean="0">
                                <a:latin typeface="Cambria Math"/>
                              </a:rPr>
                              <m:t>(</m:t>
                            </m:r>
                            <m:r>
                              <a:rPr lang="en-US" b="0" i="1" smtClean="0">
                                <a:latin typeface="Cambria Math"/>
                              </a:rPr>
                              <m:t>𝑥</m:t>
                            </m:r>
                            <m:r>
                              <a:rPr lang="en-US" b="0" i="1" smtClean="0">
                                <a:latin typeface="Cambria Math"/>
                              </a:rPr>
                              <m:t>)</m:t>
                            </m:r>
                          </m:num>
                          <m:den>
                            <m:r>
                              <a:rPr lang="en-US" b="0" i="1" smtClean="0">
                                <a:latin typeface="Cambria Math"/>
                              </a:rPr>
                              <m:t>𝑔</m:t>
                            </m:r>
                            <m:r>
                              <a:rPr lang="en-US" b="0" i="1" smtClean="0">
                                <a:latin typeface="Cambria Math"/>
                              </a:rPr>
                              <m:t>(</m:t>
                            </m:r>
                            <m:r>
                              <a:rPr lang="en-US" b="0" i="1" smtClean="0">
                                <a:latin typeface="Cambria Math"/>
                              </a:rPr>
                              <m:t>𝑥</m:t>
                            </m:r>
                            <m:r>
                              <a:rPr lang="en-US" b="0" i="1" smtClean="0">
                                <a:latin typeface="Cambria Math"/>
                              </a:rPr>
                              <m:t>)</m:t>
                            </m:r>
                          </m:den>
                        </m:f>
                        <m:r>
                          <a:rPr lang="en-US" b="0" i="1" smtClean="0">
                            <a:latin typeface="Cambria Math"/>
                          </a:rPr>
                          <m:t>)</m:t>
                        </m:r>
                      </m:e>
                    </m:func>
                    <m:r>
                      <a:rPr lang="en-US" b="0" i="0" smtClean="0">
                        <a:latin typeface="Cambria Math"/>
                      </a:rPr>
                      <m:t>=</m:t>
                    </m:r>
                    <m:f>
                      <m:fPr>
                        <m:ctrlPr>
                          <a:rPr lang="en-US" b="0" i="1" smtClean="0">
                            <a:latin typeface="Cambria Math"/>
                          </a:rPr>
                        </m:ctrlPr>
                      </m:fPr>
                      <m:num>
                        <m:r>
                          <a:rPr lang="en-US" b="0" i="1" smtClean="0">
                            <a:latin typeface="Cambria Math"/>
                          </a:rPr>
                          <m:t>𝐿</m:t>
                        </m:r>
                      </m:num>
                      <m:den>
                        <m:r>
                          <a:rPr lang="en-US" b="0" i="1" smtClean="0">
                            <a:latin typeface="Cambria Math"/>
                          </a:rPr>
                          <m:t>𝑀</m:t>
                        </m:r>
                      </m:den>
                    </m:f>
                  </m:oMath>
                </a14:m>
                <a:r>
                  <a:rPr lang="en-US" b="0" dirty="0"/>
                  <a:t> (if </a:t>
                </a:r>
                <a14:m>
                  <m:oMath xmlns:m="http://schemas.openxmlformats.org/officeDocument/2006/math">
                    <m:r>
                      <a:rPr lang="en-US" b="0" i="1" smtClean="0">
                        <a:latin typeface="Cambria Math"/>
                      </a:rPr>
                      <m:t>𝑀</m:t>
                    </m:r>
                    <m:r>
                      <a:rPr lang="en-US" b="0" i="1" smtClean="0">
                        <a:latin typeface="Cambria Math"/>
                        <a:ea typeface="Cambria Math"/>
                      </a:rPr>
                      <m:t>≠</m:t>
                    </m:r>
                    <m:r>
                      <a:rPr lang="en-US" b="0" i="1" smtClean="0">
                        <a:latin typeface="Cambria Math"/>
                        <a:ea typeface="Cambria Math"/>
                      </a:rPr>
                      <m:t>0</m:t>
                    </m:r>
                  </m:oMath>
                </a14:m>
                <a:r>
                  <a:rPr lang="en-US" b="0" dirty="0"/>
                  <a:t>)</a:t>
                </a:r>
              </a:p>
              <a:p>
                <a:r>
                  <a:rPr lang="en-US" dirty="0"/>
                  <a:t>Etc.</a:t>
                </a:r>
                <a:endParaRPr lang="en-US" b="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b="-4447"/>
                </a:stretch>
              </a:blipFill>
            </p:spPr>
            <p:txBody>
              <a:bodyPr/>
              <a:lstStyle/>
              <a:p>
                <a:r>
                  <a:rPr lang="en-US">
                    <a:noFill/>
                  </a:rPr>
                  <a:t> </a:t>
                </a:r>
              </a:p>
            </p:txBody>
          </p:sp>
        </mc:Fallback>
      </mc:AlternateContent>
      <p:sp>
        <p:nvSpPr>
          <p:cNvPr id="4" name="Slide Number Placeholder 3"/>
          <p:cNvSpPr>
            <a:spLocks noGrp="1"/>
          </p:cNvSpPr>
          <p:nvPr>
            <p:ph type="sldNum" sz="quarter" idx="11"/>
          </p:nvPr>
        </p:nvSpPr>
        <p:spPr/>
        <p:txBody>
          <a:bodyPr/>
          <a:lstStyle/>
          <a:p>
            <a:fld id="{FF2AC4D6-9D50-4D6D-A575-257D46603A57}" type="slidenum">
              <a:rPr lang="en-US" smtClean="0"/>
              <a:t>12</a:t>
            </a:fld>
            <a:endParaRPr lang="en-US"/>
          </a:p>
        </p:txBody>
      </p:sp>
    </p:spTree>
    <p:extLst>
      <p:ext uri="{BB962C8B-B14F-4D97-AF65-F5344CB8AC3E}">
        <p14:creationId xmlns:p14="http://schemas.microsoft.com/office/powerpoint/2010/main" val="386020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19200" y="1752600"/>
                <a:ext cx="8077200" cy="5410200"/>
              </a:xfrm>
            </p:spPr>
            <p:txBody>
              <a:bodyPr>
                <a:normAutofit/>
              </a:bodyPr>
              <a:lstStyle/>
              <a:p>
                <a:r>
                  <a:rPr lang="en-US" dirty="0"/>
                  <a:t>Definition: </a:t>
                </a:r>
                <a14:m>
                  <m:oMath xmlns:m="http://schemas.openxmlformats.org/officeDocument/2006/math">
                    <m:r>
                      <a:rPr lang="en-US" b="0" i="1" smtClean="0">
                        <a:latin typeface="Cambria Math"/>
                      </a:rPr>
                      <m:t>𝑓</m:t>
                    </m:r>
                    <m:d>
                      <m:dPr>
                        <m:ctrlPr>
                          <a:rPr lang="en-US" b="0" i="1" smtClean="0">
                            <a:latin typeface="Cambria Math"/>
                          </a:rPr>
                        </m:ctrlPr>
                      </m:dPr>
                      <m:e>
                        <m:r>
                          <a:rPr lang="en-US" b="0" i="1" smtClean="0">
                            <a:latin typeface="Cambria Math"/>
                          </a:rPr>
                          <m:t>𝑥</m:t>
                        </m:r>
                      </m:e>
                    </m:d>
                  </m:oMath>
                </a14:m>
                <a:r>
                  <a:rPr lang="en-US" dirty="0"/>
                  <a:t> is continuous at a if both </a:t>
                </a:r>
                <a14:m>
                  <m:oMath xmlns:m="http://schemas.openxmlformats.org/officeDocument/2006/math">
                    <m:r>
                      <a:rPr lang="en-US" b="0" i="1" smtClean="0">
                        <a:latin typeface="Cambria Math"/>
                      </a:rPr>
                      <m:t>𝑓</m:t>
                    </m:r>
                    <m:d>
                      <m:dPr>
                        <m:ctrlPr>
                          <a:rPr lang="en-US" b="0" i="1" smtClean="0">
                            <a:latin typeface="Cambria Math"/>
                          </a:rPr>
                        </m:ctrlPr>
                      </m:dPr>
                      <m:e>
                        <m:r>
                          <a:rPr lang="en-US" b="0" i="1" smtClean="0">
                            <a:latin typeface="Cambria Math"/>
                          </a:rPr>
                          <m:t>𝑎</m:t>
                        </m:r>
                      </m:e>
                    </m:d>
                  </m:oMath>
                </a14:m>
                <a:r>
                  <a:rPr lang="en-US" b="0" dirty="0"/>
                  <a:t> and </a:t>
                </a:r>
                <a14:m>
                  <m:oMath xmlns:m="http://schemas.openxmlformats.org/officeDocument/2006/math">
                    <m:func>
                      <m:funcPr>
                        <m:ctrlPr>
                          <a:rPr lang="en-US" i="1" smtClean="0">
                            <a:latin typeface="Cambria Math"/>
                          </a:rPr>
                        </m:ctrlPr>
                      </m:funcPr>
                      <m:fName>
                        <m:limLow>
                          <m:limLowPr>
                            <m:ctrlPr>
                              <a:rPr lang="en-US" i="1" smtClean="0">
                                <a:latin typeface="Cambria Math"/>
                              </a:rPr>
                            </m:ctrlPr>
                          </m:limLowPr>
                          <m:e>
                            <m:r>
                              <m:rPr>
                                <m:sty m:val="p"/>
                              </m:rPr>
                              <a:rPr lang="en-US" i="0" smtClean="0">
                                <a:latin typeface="Cambria Math"/>
                              </a:rPr>
                              <m:t>lim</m:t>
                            </m:r>
                          </m:e>
                          <m:lim>
                            <m:r>
                              <a:rPr lang="en-US" b="0" i="1" smtClean="0">
                                <a:latin typeface="Cambria Math"/>
                              </a:rPr>
                              <m:t>𝑥</m:t>
                            </m:r>
                            <m:r>
                              <a:rPr lang="en-US" b="0" i="1" smtClean="0">
                                <a:latin typeface="Cambria Math"/>
                                <a:ea typeface="Cambria Math"/>
                              </a:rPr>
                              <m:t>→</m:t>
                            </m:r>
                            <m:r>
                              <a:rPr lang="en-US" b="0" i="1" smtClean="0">
                                <a:latin typeface="Cambria Math"/>
                                <a:ea typeface="Cambria Math"/>
                              </a:rPr>
                              <m:t>𝑎</m:t>
                            </m:r>
                          </m:lim>
                        </m:limLow>
                      </m:fName>
                      <m:e>
                        <m:r>
                          <a:rPr lang="en-US" b="0" i="1" smtClean="0">
                            <a:latin typeface="Cambria Math"/>
                          </a:rPr>
                          <m:t>𝑓</m:t>
                        </m:r>
                        <m:d>
                          <m:dPr>
                            <m:ctrlPr>
                              <a:rPr lang="en-US" b="0" i="1" smtClean="0">
                                <a:latin typeface="Cambria Math"/>
                              </a:rPr>
                            </m:ctrlPr>
                          </m:dPr>
                          <m:e>
                            <m:r>
                              <a:rPr lang="en-US" b="0" i="1" smtClean="0">
                                <a:latin typeface="Cambria Math"/>
                              </a:rPr>
                              <m:t>𝑥</m:t>
                            </m:r>
                          </m:e>
                        </m:d>
                      </m:e>
                    </m:func>
                  </m:oMath>
                </a14:m>
                <a:r>
                  <a:rPr lang="en-US" b="0" dirty="0"/>
                  <a:t> exist and are equal.</a:t>
                </a:r>
              </a:p>
              <a:p>
                <a:r>
                  <a:rPr lang="en-US" dirty="0"/>
                  <a:t>Note: Polynomials are always continuous everywhere. Most functions we will be working with are continuous almost everywhere.</a:t>
                </a:r>
              </a:p>
              <a:p>
                <a:pPr marL="0" indent="0">
                  <a:buNone/>
                </a:pPr>
                <a:endParaRPr lang="en-US" sz="2400" b="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19200" y="1752600"/>
                <a:ext cx="8077200" cy="5410200"/>
              </a:xfrm>
              <a:blipFill>
                <a:blip r:embed="rId2"/>
                <a:stretch>
                  <a:fillRect l="-830" t="-1466"/>
                </a:stretch>
              </a:blipFill>
            </p:spPr>
            <p:txBody>
              <a:bodyPr/>
              <a:lstStyle/>
              <a:p>
                <a:r>
                  <a:rPr lang="en-US">
                    <a:noFill/>
                  </a:rPr>
                  <a:t> </a:t>
                </a:r>
              </a:p>
            </p:txBody>
          </p:sp>
        </mc:Fallback>
      </mc:AlternateContent>
      <p:sp>
        <p:nvSpPr>
          <p:cNvPr id="4" name="Slide Number Placeholder 3"/>
          <p:cNvSpPr>
            <a:spLocks noGrp="1"/>
          </p:cNvSpPr>
          <p:nvPr>
            <p:ph type="sldNum" sz="quarter" idx="11"/>
          </p:nvPr>
        </p:nvSpPr>
        <p:spPr/>
        <p:txBody>
          <a:bodyPr/>
          <a:lstStyle/>
          <a:p>
            <a:fld id="{FF2AC4D6-9D50-4D6D-A575-257D46603A57}" type="slidenum">
              <a:rPr lang="en-US" smtClean="0"/>
              <a:t>13</a:t>
            </a:fld>
            <a:endParaRPr lang="en-US"/>
          </a:p>
        </p:txBody>
      </p:sp>
    </p:spTree>
    <p:extLst>
      <p:ext uri="{BB962C8B-B14F-4D97-AF65-F5344CB8AC3E}">
        <p14:creationId xmlns:p14="http://schemas.microsoft.com/office/powerpoint/2010/main" val="2068816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Discontinuous functions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95400" y="1552575"/>
                <a:ext cx="7848600" cy="5562600"/>
              </a:xfrm>
            </p:spPr>
            <p:txBody>
              <a:bodyPr>
                <a:normAutofit fontScale="77500" lnSpcReduction="20000"/>
              </a:bodyPr>
              <a:lstStyle/>
              <a:p>
                <a:pPr marL="0" indent="0">
                  <a:buNone/>
                </a:pPr>
                <a14:m>
                  <m:oMath xmlns:m="http://schemas.openxmlformats.org/officeDocument/2006/math">
                    <m:r>
                      <a:rPr lang="en-US" sz="3800" i="1">
                        <a:latin typeface="Cambria Math"/>
                      </a:rPr>
                      <m:t>𝑓</m:t>
                    </m:r>
                    <m:d>
                      <m:dPr>
                        <m:ctrlPr>
                          <a:rPr lang="en-US" sz="3800" i="1">
                            <a:latin typeface="Cambria Math"/>
                          </a:rPr>
                        </m:ctrlPr>
                      </m:dPr>
                      <m:e>
                        <m:r>
                          <a:rPr lang="en-US" sz="3800" i="1">
                            <a:latin typeface="Cambria Math"/>
                          </a:rPr>
                          <m:t>𝑥</m:t>
                        </m:r>
                      </m:e>
                    </m:d>
                  </m:oMath>
                </a14:m>
                <a:r>
                  <a:rPr lang="en-US" sz="3800" dirty="0"/>
                  <a:t> may fail to be continuous at </a:t>
                </a:r>
                <a14:m>
                  <m:oMath xmlns:m="http://schemas.openxmlformats.org/officeDocument/2006/math">
                    <m:r>
                      <a:rPr lang="en-US" sz="3800" i="1">
                        <a:latin typeface="Cambria Math"/>
                      </a:rPr>
                      <m:t>𝑥</m:t>
                    </m:r>
                    <m:r>
                      <a:rPr lang="en-US" sz="3800" i="1">
                        <a:latin typeface="Cambria Math"/>
                      </a:rPr>
                      <m:t>=</m:t>
                    </m:r>
                    <m:r>
                      <a:rPr lang="en-US" sz="3800" i="1">
                        <a:latin typeface="Cambria Math"/>
                      </a:rPr>
                      <m:t>𝑎</m:t>
                    </m:r>
                  </m:oMath>
                </a14:m>
                <a:r>
                  <a:rPr lang="en-US" sz="3800" dirty="0"/>
                  <a:t> because:</a:t>
                </a:r>
              </a:p>
              <a:p>
                <a:pPr marL="0" indent="0">
                  <a:buNone/>
                </a:pPr>
                <a:r>
                  <a:rPr lang="en-US" sz="3800" dirty="0"/>
                  <a:t>1. </a:t>
                </a:r>
                <a14:m>
                  <m:oMath xmlns:m="http://schemas.openxmlformats.org/officeDocument/2006/math">
                    <m:func>
                      <m:funcPr>
                        <m:ctrlPr>
                          <a:rPr lang="en-US" sz="3800" i="1">
                            <a:latin typeface="Cambria Math"/>
                          </a:rPr>
                        </m:ctrlPr>
                      </m:funcPr>
                      <m:fName>
                        <m:limLow>
                          <m:limLowPr>
                            <m:ctrlPr>
                              <a:rPr lang="en-US" sz="3800" i="1">
                                <a:latin typeface="Cambria Math"/>
                              </a:rPr>
                            </m:ctrlPr>
                          </m:limLowPr>
                          <m:e>
                            <m:r>
                              <m:rPr>
                                <m:sty m:val="p"/>
                              </m:rPr>
                              <a:rPr lang="en-US" sz="3800">
                                <a:latin typeface="Cambria Math"/>
                              </a:rPr>
                              <m:t>lim</m:t>
                            </m:r>
                          </m:e>
                          <m:lim>
                            <m:r>
                              <a:rPr lang="en-US" sz="3800" i="1">
                                <a:latin typeface="Cambria Math"/>
                              </a:rPr>
                              <m:t>𝑥</m:t>
                            </m:r>
                            <m:r>
                              <a:rPr lang="en-US" sz="3800" i="1">
                                <a:latin typeface="Cambria Math"/>
                                <a:ea typeface="Cambria Math"/>
                              </a:rPr>
                              <m:t>→</m:t>
                            </m:r>
                            <m:r>
                              <a:rPr lang="en-US" sz="3800" i="1">
                                <a:latin typeface="Cambria Math"/>
                                <a:ea typeface="Cambria Math"/>
                              </a:rPr>
                              <m:t>𝑎</m:t>
                            </m:r>
                          </m:lim>
                        </m:limLow>
                      </m:fName>
                      <m:e>
                        <m:r>
                          <a:rPr lang="en-US" sz="3800" i="1">
                            <a:latin typeface="Cambria Math"/>
                          </a:rPr>
                          <m:t>𝑓</m:t>
                        </m:r>
                        <m:d>
                          <m:dPr>
                            <m:ctrlPr>
                              <a:rPr lang="en-US" sz="3800" i="1">
                                <a:latin typeface="Cambria Math"/>
                              </a:rPr>
                            </m:ctrlPr>
                          </m:dPr>
                          <m:e>
                            <m:r>
                              <a:rPr lang="en-US" sz="3800" i="1">
                                <a:latin typeface="Cambria Math"/>
                              </a:rPr>
                              <m:t>𝑥</m:t>
                            </m:r>
                          </m:e>
                        </m:d>
                      </m:e>
                    </m:func>
                  </m:oMath>
                </a14:m>
                <a:r>
                  <a:rPr lang="en-US" sz="3800" dirty="0"/>
                  <a:t> or </a:t>
                </a:r>
                <a14:m>
                  <m:oMath xmlns:m="http://schemas.openxmlformats.org/officeDocument/2006/math">
                    <m:r>
                      <a:rPr lang="en-US" sz="3800" i="1">
                        <a:latin typeface="Cambria Math"/>
                      </a:rPr>
                      <m:t>𝑓</m:t>
                    </m:r>
                    <m:d>
                      <m:dPr>
                        <m:ctrlPr>
                          <a:rPr lang="en-US" sz="3800" i="1">
                            <a:latin typeface="Cambria Math"/>
                          </a:rPr>
                        </m:ctrlPr>
                      </m:dPr>
                      <m:e>
                        <m:r>
                          <a:rPr lang="en-US" sz="3800" i="1">
                            <a:latin typeface="Cambria Math"/>
                          </a:rPr>
                          <m:t>𝑎</m:t>
                        </m:r>
                      </m:e>
                    </m:d>
                  </m:oMath>
                </a14:m>
                <a:r>
                  <a:rPr lang="en-US" sz="3800" dirty="0"/>
                  <a:t> does not exist.</a:t>
                </a:r>
              </a:p>
              <a:p>
                <a:r>
                  <a:rPr lang="en-US" sz="3800" dirty="0"/>
                  <a:t>Example: If </a:t>
                </a:r>
                <a14:m>
                  <m:oMath xmlns:m="http://schemas.openxmlformats.org/officeDocument/2006/math">
                    <m:r>
                      <a:rPr lang="en-US" sz="3800" i="1">
                        <a:latin typeface="Cambria Math"/>
                      </a:rPr>
                      <m:t>𝑓</m:t>
                    </m:r>
                    <m:d>
                      <m:dPr>
                        <m:ctrlPr>
                          <a:rPr lang="en-US" sz="3800" i="1">
                            <a:latin typeface="Cambria Math"/>
                          </a:rPr>
                        </m:ctrlPr>
                      </m:dPr>
                      <m:e>
                        <m:r>
                          <a:rPr lang="en-US" sz="3800" i="1">
                            <a:latin typeface="Cambria Math"/>
                          </a:rPr>
                          <m:t>𝑥</m:t>
                        </m:r>
                      </m:e>
                    </m:d>
                    <m:r>
                      <a:rPr lang="en-US" sz="3800" i="1">
                        <a:latin typeface="Cambria Math"/>
                      </a:rPr>
                      <m:t>= </m:t>
                    </m:r>
                    <m:d>
                      <m:dPr>
                        <m:begChr m:val="⌊"/>
                        <m:endChr m:val="⌋"/>
                        <m:ctrlPr>
                          <a:rPr lang="en-US" sz="3800" i="1" smtClean="0">
                            <a:latin typeface="Cambria Math"/>
                          </a:rPr>
                        </m:ctrlPr>
                      </m:dPr>
                      <m:e>
                        <m:r>
                          <a:rPr lang="en-US" sz="3800" i="1">
                            <a:latin typeface="Cambria Math"/>
                          </a:rPr>
                          <m:t>𝑥</m:t>
                        </m:r>
                      </m:e>
                    </m:d>
                  </m:oMath>
                </a14:m>
                <a:r>
                  <a:rPr lang="en-US" sz="3800" dirty="0"/>
                  <a:t> then </a:t>
                </a:r>
                <a14:m>
                  <m:oMath xmlns:m="http://schemas.openxmlformats.org/officeDocument/2006/math">
                    <m:func>
                      <m:funcPr>
                        <m:ctrlPr>
                          <a:rPr lang="en-US" sz="3800" i="1">
                            <a:latin typeface="Cambria Math"/>
                          </a:rPr>
                        </m:ctrlPr>
                      </m:funcPr>
                      <m:fName>
                        <m:limLow>
                          <m:limLowPr>
                            <m:ctrlPr>
                              <a:rPr lang="en-US" sz="3800" i="1">
                                <a:latin typeface="Cambria Math"/>
                              </a:rPr>
                            </m:ctrlPr>
                          </m:limLowPr>
                          <m:e>
                            <m:r>
                              <m:rPr>
                                <m:sty m:val="p"/>
                              </m:rPr>
                              <a:rPr lang="en-US" sz="3800">
                                <a:latin typeface="Cambria Math"/>
                              </a:rPr>
                              <m:t>lim</m:t>
                            </m:r>
                          </m:e>
                          <m:lim>
                            <m:r>
                              <a:rPr lang="en-US" sz="3800" i="1">
                                <a:latin typeface="Cambria Math"/>
                              </a:rPr>
                              <m:t>𝑥</m:t>
                            </m:r>
                            <m:r>
                              <a:rPr lang="en-US" sz="3800" i="1">
                                <a:latin typeface="Cambria Math"/>
                                <a:ea typeface="Cambria Math"/>
                              </a:rPr>
                              <m:t>→</m:t>
                            </m:r>
                            <m:r>
                              <a:rPr lang="en-US" sz="3800" i="1">
                                <a:latin typeface="Cambria Math"/>
                                <a:ea typeface="Cambria Math"/>
                              </a:rPr>
                              <m:t>0</m:t>
                            </m:r>
                          </m:lim>
                        </m:limLow>
                      </m:fName>
                      <m:e>
                        <m:r>
                          <a:rPr lang="en-US" sz="3800" i="1">
                            <a:latin typeface="Cambria Math"/>
                          </a:rPr>
                          <m:t>𝑓</m:t>
                        </m:r>
                        <m:d>
                          <m:dPr>
                            <m:ctrlPr>
                              <a:rPr lang="en-US" sz="3800" i="1">
                                <a:latin typeface="Cambria Math"/>
                              </a:rPr>
                            </m:ctrlPr>
                          </m:dPr>
                          <m:e>
                            <m:r>
                              <a:rPr lang="en-US" sz="3800" i="1">
                                <a:latin typeface="Cambria Math"/>
                              </a:rPr>
                              <m:t>𝑥</m:t>
                            </m:r>
                          </m:e>
                        </m:d>
                      </m:e>
                    </m:func>
                  </m:oMath>
                </a14:m>
                <a:r>
                  <a:rPr lang="en-US" sz="3800" dirty="0"/>
                  <a:t> does not exist.</a:t>
                </a:r>
              </a:p>
              <a:p>
                <a:r>
                  <a:rPr lang="en-US" sz="3800" dirty="0"/>
                  <a:t>Example: If </a:t>
                </a:r>
                <a14:m>
                  <m:oMath xmlns:m="http://schemas.openxmlformats.org/officeDocument/2006/math">
                    <m:r>
                      <a:rPr lang="en-US" sz="3800" i="1">
                        <a:latin typeface="Cambria Math"/>
                      </a:rPr>
                      <m:t>𝑓</m:t>
                    </m:r>
                    <m:d>
                      <m:dPr>
                        <m:ctrlPr>
                          <a:rPr lang="en-US" sz="3800" i="1">
                            <a:latin typeface="Cambria Math"/>
                          </a:rPr>
                        </m:ctrlPr>
                      </m:dPr>
                      <m:e>
                        <m:r>
                          <a:rPr lang="en-US" sz="3800" i="1">
                            <a:latin typeface="Cambria Math"/>
                          </a:rPr>
                          <m:t>𝑥</m:t>
                        </m:r>
                      </m:e>
                    </m:d>
                    <m:r>
                      <a:rPr lang="en-US" sz="3800" i="1">
                        <a:latin typeface="Cambria Math"/>
                      </a:rPr>
                      <m:t>= </m:t>
                    </m:r>
                    <m:f>
                      <m:fPr>
                        <m:ctrlPr>
                          <a:rPr lang="en-US" sz="3800" i="1" dirty="0">
                            <a:latin typeface="Cambria Math"/>
                          </a:rPr>
                        </m:ctrlPr>
                      </m:fPr>
                      <m:num>
                        <m:sSup>
                          <m:sSupPr>
                            <m:ctrlPr>
                              <a:rPr lang="en-US" sz="3800" i="1" dirty="0">
                                <a:latin typeface="Cambria Math"/>
                              </a:rPr>
                            </m:ctrlPr>
                          </m:sSupPr>
                          <m:e>
                            <m:r>
                              <a:rPr lang="en-US" sz="3800" i="1" dirty="0">
                                <a:latin typeface="Cambria Math"/>
                              </a:rPr>
                              <m:t>𝑥</m:t>
                            </m:r>
                          </m:e>
                          <m:sup>
                            <m:r>
                              <a:rPr lang="en-US" sz="3800" i="1" dirty="0">
                                <a:latin typeface="Cambria Math"/>
                              </a:rPr>
                              <m:t>2</m:t>
                            </m:r>
                          </m:sup>
                        </m:sSup>
                        <m:r>
                          <a:rPr lang="en-US" sz="3800" i="1" dirty="0">
                            <a:latin typeface="Cambria Math"/>
                          </a:rPr>
                          <m:t>−</m:t>
                        </m:r>
                        <m:r>
                          <a:rPr lang="en-US" sz="3800" i="1" dirty="0">
                            <a:latin typeface="Cambria Math"/>
                          </a:rPr>
                          <m:t>1</m:t>
                        </m:r>
                      </m:num>
                      <m:den>
                        <m:r>
                          <a:rPr lang="en-US" sz="3800" i="1" dirty="0">
                            <a:latin typeface="Cambria Math"/>
                          </a:rPr>
                          <m:t>𝑥</m:t>
                        </m:r>
                        <m:r>
                          <a:rPr lang="en-US" sz="3800" i="1" dirty="0">
                            <a:latin typeface="Cambria Math"/>
                          </a:rPr>
                          <m:t>−</m:t>
                        </m:r>
                        <m:r>
                          <a:rPr lang="en-US" sz="3800" i="1" dirty="0">
                            <a:latin typeface="Cambria Math"/>
                          </a:rPr>
                          <m:t>1</m:t>
                        </m:r>
                      </m:den>
                    </m:f>
                  </m:oMath>
                </a14:m>
                <a:r>
                  <a:rPr lang="en-US" sz="3800" dirty="0"/>
                  <a:t> then </a:t>
                </a:r>
                <a14:m>
                  <m:oMath xmlns:m="http://schemas.openxmlformats.org/officeDocument/2006/math">
                    <m:r>
                      <a:rPr lang="en-US" sz="3800" i="1">
                        <a:latin typeface="Cambria Math"/>
                      </a:rPr>
                      <m:t>𝑓</m:t>
                    </m:r>
                    <m:d>
                      <m:dPr>
                        <m:ctrlPr>
                          <a:rPr lang="en-US" sz="3800" i="1">
                            <a:latin typeface="Cambria Math"/>
                          </a:rPr>
                        </m:ctrlPr>
                      </m:dPr>
                      <m:e>
                        <m:r>
                          <a:rPr lang="en-US" sz="3800" i="1">
                            <a:latin typeface="Cambria Math"/>
                          </a:rPr>
                          <m:t>1</m:t>
                        </m:r>
                      </m:e>
                    </m:d>
                  </m:oMath>
                </a14:m>
                <a:r>
                  <a:rPr lang="en-US" sz="3800" dirty="0"/>
                  <a:t> is undefined.</a:t>
                </a:r>
              </a:p>
              <a:p>
                <a:pPr marL="0" indent="0">
                  <a:buNone/>
                </a:pPr>
                <a:r>
                  <a:rPr lang="en-US" sz="3800" dirty="0"/>
                  <a:t>2. </a:t>
                </a:r>
                <a14:m>
                  <m:oMath xmlns:m="http://schemas.openxmlformats.org/officeDocument/2006/math">
                    <m:func>
                      <m:funcPr>
                        <m:ctrlPr>
                          <a:rPr lang="en-US" sz="3800" i="1">
                            <a:latin typeface="Cambria Math"/>
                          </a:rPr>
                        </m:ctrlPr>
                      </m:funcPr>
                      <m:fName>
                        <m:limLow>
                          <m:limLowPr>
                            <m:ctrlPr>
                              <a:rPr lang="en-US" sz="3800" i="1">
                                <a:latin typeface="Cambria Math"/>
                              </a:rPr>
                            </m:ctrlPr>
                          </m:limLowPr>
                          <m:e>
                            <m:r>
                              <m:rPr>
                                <m:sty m:val="p"/>
                              </m:rPr>
                              <a:rPr lang="en-US" sz="3800">
                                <a:latin typeface="Cambria Math"/>
                              </a:rPr>
                              <m:t>lim</m:t>
                            </m:r>
                          </m:e>
                          <m:lim>
                            <m:r>
                              <a:rPr lang="en-US" sz="3800" i="1">
                                <a:latin typeface="Cambria Math"/>
                              </a:rPr>
                              <m:t>𝑥</m:t>
                            </m:r>
                            <m:r>
                              <a:rPr lang="en-US" sz="3800" i="1">
                                <a:latin typeface="Cambria Math"/>
                                <a:ea typeface="Cambria Math"/>
                              </a:rPr>
                              <m:t>→</m:t>
                            </m:r>
                            <m:r>
                              <a:rPr lang="en-US" sz="3800" i="1">
                                <a:latin typeface="Cambria Math"/>
                                <a:ea typeface="Cambria Math"/>
                              </a:rPr>
                              <m:t>𝑎</m:t>
                            </m:r>
                          </m:lim>
                        </m:limLow>
                      </m:fName>
                      <m:e>
                        <m:r>
                          <a:rPr lang="en-US" sz="3800" i="1">
                            <a:latin typeface="Cambria Math"/>
                          </a:rPr>
                          <m:t>𝑓</m:t>
                        </m:r>
                        <m:d>
                          <m:dPr>
                            <m:ctrlPr>
                              <a:rPr lang="en-US" sz="3800" i="1">
                                <a:latin typeface="Cambria Math"/>
                              </a:rPr>
                            </m:ctrlPr>
                          </m:dPr>
                          <m:e>
                            <m:r>
                              <a:rPr lang="en-US" sz="3800" i="1">
                                <a:latin typeface="Cambria Math"/>
                              </a:rPr>
                              <m:t>𝑥</m:t>
                            </m:r>
                          </m:e>
                        </m:d>
                      </m:e>
                    </m:func>
                  </m:oMath>
                </a14:m>
                <a:r>
                  <a:rPr lang="en-US" sz="3800" dirty="0"/>
                  <a:t> or </a:t>
                </a:r>
                <a14:m>
                  <m:oMath xmlns:m="http://schemas.openxmlformats.org/officeDocument/2006/math">
                    <m:r>
                      <a:rPr lang="en-US" sz="3800" i="1">
                        <a:latin typeface="Cambria Math"/>
                      </a:rPr>
                      <m:t>𝑓</m:t>
                    </m:r>
                    <m:d>
                      <m:dPr>
                        <m:ctrlPr>
                          <a:rPr lang="en-US" sz="3800" i="1">
                            <a:latin typeface="Cambria Math"/>
                          </a:rPr>
                        </m:ctrlPr>
                      </m:dPr>
                      <m:e>
                        <m:r>
                          <a:rPr lang="en-US" sz="3800" i="1">
                            <a:latin typeface="Cambria Math"/>
                          </a:rPr>
                          <m:t>𝑎</m:t>
                        </m:r>
                      </m:e>
                    </m:d>
                  </m:oMath>
                </a14:m>
                <a:r>
                  <a:rPr lang="en-US" sz="3800" dirty="0"/>
                  <a:t> both exist but have</a:t>
                </a:r>
              </a:p>
              <a:p>
                <a:pPr marL="0" indent="0">
                  <a:buNone/>
                </a:pPr>
                <a:r>
                  <a:rPr lang="en-US" sz="3800" dirty="0"/>
                  <a:t> different values.</a:t>
                </a:r>
              </a:p>
              <a:p>
                <a:r>
                  <a:rPr lang="en-US" sz="3800" dirty="0"/>
                  <a:t>Example: If  </a:t>
                </a:r>
                <a14:m>
                  <m:oMath xmlns:m="http://schemas.openxmlformats.org/officeDocument/2006/math">
                    <m:r>
                      <a:rPr lang="en-US" sz="3800" i="1">
                        <a:latin typeface="Cambria Math"/>
                      </a:rPr>
                      <m:t>𝑓</m:t>
                    </m:r>
                    <m:d>
                      <m:dPr>
                        <m:ctrlPr>
                          <a:rPr lang="en-US" sz="3800" i="1">
                            <a:latin typeface="Cambria Math"/>
                          </a:rPr>
                        </m:ctrlPr>
                      </m:dPr>
                      <m:e>
                        <m:r>
                          <a:rPr lang="en-US" sz="3800" i="1">
                            <a:latin typeface="Cambria Math"/>
                          </a:rPr>
                          <m:t>𝑥</m:t>
                        </m:r>
                      </m:e>
                    </m:d>
                    <m:r>
                      <a:rPr lang="en-US" sz="3800" i="1">
                        <a:latin typeface="Cambria Math"/>
                      </a:rPr>
                      <m:t>=</m:t>
                    </m:r>
                    <m:d>
                      <m:dPr>
                        <m:begChr m:val="⌈"/>
                        <m:endChr m:val="⌉"/>
                        <m:ctrlPr>
                          <a:rPr lang="en-US" sz="3800" i="1">
                            <a:latin typeface="Cambria Math"/>
                          </a:rPr>
                        </m:ctrlPr>
                      </m:dPr>
                      <m:e>
                        <m:r>
                          <a:rPr lang="en-US" sz="3800" i="1">
                            <a:latin typeface="Cambria Math"/>
                          </a:rPr>
                          <m:t>𝑥</m:t>
                        </m:r>
                      </m:e>
                    </m:d>
                    <m:r>
                      <a:rPr lang="en-US" sz="3800">
                        <a:latin typeface="Cambria Math"/>
                      </a:rPr>
                      <m:t>− </m:t>
                    </m:r>
                    <m:d>
                      <m:dPr>
                        <m:begChr m:val="⌊"/>
                        <m:endChr m:val="⌋"/>
                        <m:ctrlPr>
                          <a:rPr lang="en-US" sz="3800" i="1">
                            <a:latin typeface="Cambria Math"/>
                          </a:rPr>
                        </m:ctrlPr>
                      </m:dPr>
                      <m:e>
                        <m:r>
                          <a:rPr lang="en-US" sz="3800" i="1">
                            <a:latin typeface="Cambria Math"/>
                          </a:rPr>
                          <m:t>𝑥</m:t>
                        </m:r>
                      </m:e>
                    </m:d>
                  </m:oMath>
                </a14:m>
                <a:r>
                  <a:rPr lang="en-US" sz="3800" dirty="0"/>
                  <a:t> then </a:t>
                </a:r>
                <a14:m>
                  <m:oMath xmlns:m="http://schemas.openxmlformats.org/officeDocument/2006/math">
                    <m:func>
                      <m:funcPr>
                        <m:ctrlPr>
                          <a:rPr lang="en-US" sz="3800" i="1">
                            <a:latin typeface="Cambria Math"/>
                          </a:rPr>
                        </m:ctrlPr>
                      </m:funcPr>
                      <m:fName>
                        <m:limLow>
                          <m:limLowPr>
                            <m:ctrlPr>
                              <a:rPr lang="en-US" sz="3800" i="1">
                                <a:latin typeface="Cambria Math"/>
                              </a:rPr>
                            </m:ctrlPr>
                          </m:limLowPr>
                          <m:e>
                            <m:r>
                              <m:rPr>
                                <m:sty m:val="p"/>
                              </m:rPr>
                              <a:rPr lang="en-US" sz="3800">
                                <a:latin typeface="Cambria Math"/>
                              </a:rPr>
                              <m:t>lim</m:t>
                            </m:r>
                          </m:e>
                          <m:lim>
                            <m:r>
                              <a:rPr lang="en-US" sz="3800" i="1">
                                <a:latin typeface="Cambria Math"/>
                              </a:rPr>
                              <m:t>𝑥</m:t>
                            </m:r>
                            <m:r>
                              <a:rPr lang="en-US" sz="3800" i="1">
                                <a:latin typeface="Cambria Math"/>
                                <a:ea typeface="Cambria Math"/>
                              </a:rPr>
                              <m:t>→</m:t>
                            </m:r>
                            <m:r>
                              <a:rPr lang="en-US" sz="3800" i="1">
                                <a:latin typeface="Cambria Math"/>
                                <a:ea typeface="Cambria Math"/>
                              </a:rPr>
                              <m:t>1</m:t>
                            </m:r>
                          </m:lim>
                        </m:limLow>
                      </m:fName>
                      <m:e>
                        <m:r>
                          <a:rPr lang="en-US" sz="3800" i="1">
                            <a:latin typeface="Cambria Math"/>
                          </a:rPr>
                          <m:t>𝑓</m:t>
                        </m:r>
                        <m:d>
                          <m:dPr>
                            <m:ctrlPr>
                              <a:rPr lang="en-US" sz="3800" i="1">
                                <a:latin typeface="Cambria Math"/>
                              </a:rPr>
                            </m:ctrlPr>
                          </m:dPr>
                          <m:e>
                            <m:r>
                              <a:rPr lang="en-US" sz="3800" i="1">
                                <a:latin typeface="Cambria Math"/>
                              </a:rPr>
                              <m:t>𝑥</m:t>
                            </m:r>
                          </m:e>
                        </m:d>
                      </m:e>
                    </m:func>
                  </m:oMath>
                </a14:m>
                <a:r>
                  <a:rPr lang="en-US" sz="3800" dirty="0"/>
                  <a:t> = 1 but </a:t>
                </a:r>
                <a14:m>
                  <m:oMath xmlns:m="http://schemas.openxmlformats.org/officeDocument/2006/math">
                    <m:r>
                      <a:rPr lang="en-US" sz="3800" i="1">
                        <a:latin typeface="Cambria Math"/>
                      </a:rPr>
                      <m:t>𝑓</m:t>
                    </m:r>
                    <m:d>
                      <m:dPr>
                        <m:ctrlPr>
                          <a:rPr lang="en-US" sz="3800" i="1">
                            <a:latin typeface="Cambria Math"/>
                          </a:rPr>
                        </m:ctrlPr>
                      </m:dPr>
                      <m:e>
                        <m:r>
                          <a:rPr lang="en-US" sz="3800" i="1">
                            <a:latin typeface="Cambria Math"/>
                          </a:rPr>
                          <m:t>1</m:t>
                        </m:r>
                      </m:e>
                    </m:d>
                    <m:r>
                      <a:rPr lang="en-US" sz="3800" i="1">
                        <a:latin typeface="Cambria Math"/>
                      </a:rPr>
                      <m:t>=</m:t>
                    </m:r>
                    <m:r>
                      <a:rPr lang="en-US" sz="3800" i="1">
                        <a:latin typeface="Cambria Math"/>
                      </a:rPr>
                      <m:t>0</m:t>
                    </m:r>
                  </m:oMath>
                </a14:m>
                <a:endParaRPr lang="en-US" sz="38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95400" y="1552575"/>
                <a:ext cx="7848600" cy="5562600"/>
              </a:xfrm>
              <a:blipFill>
                <a:blip r:embed="rId2"/>
                <a:stretch>
                  <a:fillRect l="-1709" t="-2741"/>
                </a:stretch>
              </a:blipFill>
            </p:spPr>
            <p:txBody>
              <a:bodyPr/>
              <a:lstStyle/>
              <a:p>
                <a:r>
                  <a:rPr lang="en-US">
                    <a:noFill/>
                  </a:rPr>
                  <a:t> </a:t>
                </a:r>
              </a:p>
            </p:txBody>
          </p:sp>
        </mc:Fallback>
      </mc:AlternateContent>
      <p:sp>
        <p:nvSpPr>
          <p:cNvPr id="4" name="Slide Number Placeholder 3"/>
          <p:cNvSpPr>
            <a:spLocks noGrp="1"/>
          </p:cNvSpPr>
          <p:nvPr>
            <p:ph type="sldNum" sz="quarter" idx="11"/>
          </p:nvPr>
        </p:nvSpPr>
        <p:spPr/>
        <p:txBody>
          <a:bodyPr/>
          <a:lstStyle/>
          <a:p>
            <a:fld id="{FF2AC4D6-9D50-4D6D-A575-257D46603A57}" type="slidenum">
              <a:rPr lang="en-US" smtClean="0"/>
              <a:t>14</a:t>
            </a:fld>
            <a:endParaRPr lang="en-US"/>
          </a:p>
        </p:txBody>
      </p:sp>
    </p:spTree>
    <p:extLst>
      <p:ext uri="{BB962C8B-B14F-4D97-AF65-F5344CB8AC3E}">
        <p14:creationId xmlns:p14="http://schemas.microsoft.com/office/powerpoint/2010/main" val="3009607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295400"/>
            <a:ext cx="6627812" cy="3276600"/>
          </a:xfrm>
        </p:spPr>
        <p:txBody>
          <a:bodyPr/>
          <a:lstStyle/>
          <a:p>
            <a:r>
              <a:rPr lang="en-US" dirty="0"/>
              <a:t>Part II: Derivatives</a:t>
            </a:r>
          </a:p>
        </p:txBody>
      </p:sp>
      <p:sp>
        <p:nvSpPr>
          <p:cNvPr id="3" name="Slide Number Placeholder 2"/>
          <p:cNvSpPr>
            <a:spLocks noGrp="1"/>
          </p:cNvSpPr>
          <p:nvPr>
            <p:ph type="sldNum" sz="quarter" idx="4"/>
          </p:nvPr>
        </p:nvSpPr>
        <p:spPr/>
        <p:txBody>
          <a:bodyPr/>
          <a:lstStyle/>
          <a:p>
            <a:fld id="{FF2AC4D6-9D50-4D6D-A575-257D46603A57}" type="slidenum">
              <a:rPr lang="en-US" smtClean="0"/>
              <a:t>15</a:t>
            </a:fld>
            <a:endParaRPr lang="en-US"/>
          </a:p>
        </p:txBody>
      </p:sp>
    </p:spTree>
    <p:extLst>
      <p:ext uri="{BB962C8B-B14F-4D97-AF65-F5344CB8AC3E}">
        <p14:creationId xmlns:p14="http://schemas.microsoft.com/office/powerpoint/2010/main" val="1765400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Know what a derivative is</a:t>
            </a:r>
          </a:p>
          <a:p>
            <a:r>
              <a:rPr lang="en-US" dirty="0"/>
              <a:t>Know how to compute simple derivatives from the definition of a derivative</a:t>
            </a:r>
          </a:p>
          <a:p>
            <a:r>
              <a:rPr lang="en-US" dirty="0"/>
              <a:t>Know some basic facts about continuous and differentiable functions.</a:t>
            </a:r>
          </a:p>
          <a:p>
            <a:endParaRPr lang="en-US" dirty="0"/>
          </a:p>
          <a:p>
            <a:endParaRPr lang="en-US" dirty="0"/>
          </a:p>
          <a:p>
            <a:endParaRPr lang="en-US" dirty="0"/>
          </a:p>
        </p:txBody>
      </p:sp>
      <p:sp>
        <p:nvSpPr>
          <p:cNvPr id="4" name="Slide Number Placeholder 3"/>
          <p:cNvSpPr>
            <a:spLocks noGrp="1"/>
          </p:cNvSpPr>
          <p:nvPr>
            <p:ph type="sldNum" sz="quarter" idx="11"/>
          </p:nvPr>
        </p:nvSpPr>
        <p:spPr/>
        <p:txBody>
          <a:bodyPr/>
          <a:lstStyle/>
          <a:p>
            <a:fld id="{FF2AC4D6-9D50-4D6D-A575-257D46603A57}" type="slidenum">
              <a:rPr lang="en-US" smtClean="0"/>
              <a:t>16</a:t>
            </a:fld>
            <a:endParaRPr lang="en-US"/>
          </a:p>
        </p:txBody>
      </p:sp>
    </p:spTree>
    <p:extLst>
      <p:ext uri="{BB962C8B-B14F-4D97-AF65-F5344CB8AC3E}">
        <p14:creationId xmlns:p14="http://schemas.microsoft.com/office/powerpoint/2010/main" val="3161754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derivative?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67028" y="1232655"/>
                <a:ext cx="8229600" cy="1778559"/>
              </a:xfrm>
            </p:spPr>
            <p:txBody>
              <a:bodyPr/>
              <a:lstStyle/>
              <a:p>
                <a:r>
                  <a:rPr lang="en-US" sz="2800" dirty="0"/>
                  <a:t>The derivative </a:t>
                </a:r>
                <a14:m>
                  <m:oMath xmlns:m="http://schemas.openxmlformats.org/officeDocument/2006/math">
                    <m:sSup>
                      <m:sSupPr>
                        <m:ctrlPr>
                          <a:rPr lang="en-US" sz="2800" b="0" i="1" smtClean="0">
                            <a:latin typeface="Cambria Math"/>
                          </a:rPr>
                        </m:ctrlPr>
                      </m:sSupPr>
                      <m:e>
                        <m:r>
                          <a:rPr lang="en-US" sz="2800" b="0" i="1" smtClean="0">
                            <a:latin typeface="Cambria Math"/>
                          </a:rPr>
                          <m:t>𝑓</m:t>
                        </m:r>
                      </m:e>
                      <m:sup>
                        <m:r>
                          <a:rPr lang="en-US" sz="2800" b="0" i="1" smtClean="0">
                            <a:latin typeface="Cambria Math"/>
                          </a:rPr>
                          <m:t>′</m:t>
                        </m:r>
                      </m:sup>
                    </m:sSup>
                    <m:d>
                      <m:dPr>
                        <m:ctrlPr>
                          <a:rPr lang="en-US" sz="2800" b="0" i="1" smtClean="0">
                            <a:latin typeface="Cambria Math"/>
                          </a:rPr>
                        </m:ctrlPr>
                      </m:dPr>
                      <m:e>
                        <m:r>
                          <a:rPr lang="en-US" sz="2800" b="0" i="1" smtClean="0">
                            <a:latin typeface="Cambria Math"/>
                          </a:rPr>
                          <m:t>𝑥</m:t>
                        </m:r>
                      </m:e>
                    </m:d>
                  </m:oMath>
                </a14:m>
                <a:r>
                  <a:rPr lang="en-US" sz="2800" dirty="0"/>
                  <a:t> of a function </a:t>
                </a:r>
                <a14:m>
                  <m:oMath xmlns:m="http://schemas.openxmlformats.org/officeDocument/2006/math">
                    <m:r>
                      <a:rPr lang="en-US" sz="2800" b="0" i="1" smtClean="0">
                        <a:latin typeface="Cambria Math"/>
                      </a:rPr>
                      <m:t>𝑓</m:t>
                    </m:r>
                    <m:r>
                      <a:rPr lang="en-US" sz="2800" b="0" i="1" smtClean="0">
                        <a:latin typeface="Cambria Math"/>
                      </a:rPr>
                      <m:t>(</m:t>
                    </m:r>
                    <m:r>
                      <a:rPr lang="en-US" sz="2800" b="0" i="1" smtClean="0">
                        <a:latin typeface="Cambria Math"/>
                      </a:rPr>
                      <m:t>𝑥</m:t>
                    </m:r>
                    <m:r>
                      <a:rPr lang="en-US" sz="2800" b="0" i="1" smtClean="0">
                        <a:latin typeface="Cambria Math"/>
                      </a:rPr>
                      <m:t>)</m:t>
                    </m:r>
                  </m:oMath>
                </a14:m>
                <a:r>
                  <a:rPr lang="en-US" sz="2800" dirty="0"/>
                  <a:t> says how fast </a:t>
                </a:r>
                <a14:m>
                  <m:oMath xmlns:m="http://schemas.openxmlformats.org/officeDocument/2006/math">
                    <m:r>
                      <a:rPr lang="en-US" sz="2800" b="0" i="1" smtClean="0">
                        <a:latin typeface="Cambria Math"/>
                      </a:rPr>
                      <m:t>𝑓</m:t>
                    </m:r>
                    <m:r>
                      <a:rPr lang="en-US" sz="2800" b="0" i="1" smtClean="0">
                        <a:latin typeface="Cambria Math"/>
                      </a:rPr>
                      <m:t>(</m:t>
                    </m:r>
                    <m:r>
                      <a:rPr lang="en-US" sz="2800" b="0" i="1" smtClean="0">
                        <a:latin typeface="Cambria Math"/>
                      </a:rPr>
                      <m:t>𝑥</m:t>
                    </m:r>
                    <m:r>
                      <a:rPr lang="en-US" sz="2800" b="0" i="1" smtClean="0">
                        <a:latin typeface="Cambria Math"/>
                      </a:rPr>
                      <m:t>)</m:t>
                    </m:r>
                  </m:oMath>
                </a14:m>
                <a:r>
                  <a:rPr lang="en-US" sz="2800" dirty="0"/>
                  <a:t> changes as </a:t>
                </a:r>
                <a14:m>
                  <m:oMath xmlns:m="http://schemas.openxmlformats.org/officeDocument/2006/math">
                    <m:r>
                      <a:rPr lang="en-US" sz="2800" b="0" i="1" smtClean="0">
                        <a:latin typeface="Cambria Math"/>
                      </a:rPr>
                      <m:t>𝑥</m:t>
                    </m:r>
                  </m:oMath>
                </a14:m>
                <a:r>
                  <a:rPr lang="en-US" sz="2800" dirty="0"/>
                  <a:t> changes.</a:t>
                </a:r>
              </a:p>
              <a:p>
                <a:r>
                  <a:rPr lang="en-US" sz="2800" dirty="0"/>
                  <a:t>Visually, </a:t>
                </a:r>
                <a14:m>
                  <m:oMath xmlns:m="http://schemas.openxmlformats.org/officeDocument/2006/math">
                    <m:sSup>
                      <m:sSupPr>
                        <m:ctrlPr>
                          <a:rPr lang="en-US" sz="2800" b="0" i="1" smtClean="0">
                            <a:latin typeface="Cambria Math"/>
                          </a:rPr>
                        </m:ctrlPr>
                      </m:sSupPr>
                      <m:e>
                        <m:r>
                          <a:rPr lang="en-US" sz="2800" b="0" i="1" smtClean="0">
                            <a:latin typeface="Cambria Math"/>
                          </a:rPr>
                          <m:t>𝑓</m:t>
                        </m:r>
                      </m:e>
                      <m:sup>
                        <m:r>
                          <a:rPr lang="en-US" sz="2800" b="0" i="1" smtClean="0">
                            <a:latin typeface="Cambria Math"/>
                          </a:rPr>
                          <m:t>′</m:t>
                        </m:r>
                      </m:sup>
                    </m:sSup>
                    <m:d>
                      <m:dPr>
                        <m:ctrlPr>
                          <a:rPr lang="en-US" sz="2800" b="0" i="1" smtClean="0">
                            <a:latin typeface="Cambria Math"/>
                          </a:rPr>
                        </m:ctrlPr>
                      </m:dPr>
                      <m:e>
                        <m:r>
                          <a:rPr lang="en-US" sz="2800" b="0" i="1" smtClean="0">
                            <a:latin typeface="Cambria Math"/>
                          </a:rPr>
                          <m:t>𝑥</m:t>
                        </m:r>
                      </m:e>
                    </m:d>
                  </m:oMath>
                </a14:m>
                <a:r>
                  <a:rPr lang="en-US" sz="2800" dirty="0"/>
                  <a:t> is the slope of </a:t>
                </a:r>
                <a14:m>
                  <m:oMath xmlns:m="http://schemas.openxmlformats.org/officeDocument/2006/math">
                    <m:r>
                      <a:rPr lang="en-US" sz="2800" b="0" i="1" smtClean="0">
                        <a:latin typeface="Cambria Math"/>
                      </a:rPr>
                      <m:t>𝑓</m:t>
                    </m:r>
                    <m:r>
                      <a:rPr lang="en-US" sz="2800" b="0" i="1" smtClean="0">
                        <a:latin typeface="Cambria Math"/>
                      </a:rPr>
                      <m:t>(</m:t>
                    </m:r>
                    <m:r>
                      <a:rPr lang="en-US" sz="2800" b="0" i="1" smtClean="0">
                        <a:latin typeface="Cambria Math"/>
                      </a:rPr>
                      <m:t>𝑥</m:t>
                    </m:r>
                    <m:r>
                      <a:rPr lang="en-US" sz="2800" b="0" i="1" smtClean="0">
                        <a:latin typeface="Cambria Math"/>
                      </a:rPr>
                      <m:t>)</m:t>
                    </m:r>
                  </m:oMath>
                </a14:m>
                <a:r>
                  <a:rPr lang="en-US" sz="2800" dirty="0"/>
                  <a:t> at </a:t>
                </a:r>
                <a14:m>
                  <m:oMath xmlns:m="http://schemas.openxmlformats.org/officeDocument/2006/math">
                    <m:r>
                      <a:rPr lang="en-US" sz="2800" b="0" i="1" smtClean="0">
                        <a:latin typeface="Cambria Math"/>
                      </a:rPr>
                      <m:t>𝑥</m:t>
                    </m:r>
                  </m:oMath>
                </a14:m>
                <a:r>
                  <a:rPr lang="en-US" sz="2800" dirty="0"/>
                  <a:t>.</a:t>
                </a:r>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67028" y="1232655"/>
                <a:ext cx="8229600" cy="1778559"/>
              </a:xfrm>
              <a:blipFill>
                <a:blip r:embed="rId2"/>
                <a:stretch>
                  <a:fillRect l="-667" t="-3425"/>
                </a:stretch>
              </a:blipFill>
            </p:spPr>
            <p:txBody>
              <a:bodyPr/>
              <a:lstStyle/>
              <a:p>
                <a:r>
                  <a:rPr lang="en-US">
                    <a:noFill/>
                  </a:rPr>
                  <a:t> </a:t>
                </a:r>
              </a:p>
            </p:txBody>
          </p:sp>
        </mc:Fallback>
      </mc:AlternateContent>
      <p:sp>
        <p:nvSpPr>
          <p:cNvPr id="41" name="Rectangle 40"/>
          <p:cNvSpPr/>
          <p:nvPr/>
        </p:nvSpPr>
        <p:spPr>
          <a:xfrm>
            <a:off x="5660877" y="555134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p:nvSpPr>
        <p:spPr>
          <a:xfrm>
            <a:off x="6026637" y="555134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p:nvSpPr>
        <p:spPr>
          <a:xfrm>
            <a:off x="5660877" y="518558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p:nvSpPr>
        <p:spPr>
          <a:xfrm>
            <a:off x="6026637" y="518558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p:nvSpPr>
        <p:spPr>
          <a:xfrm>
            <a:off x="6377683" y="555134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6743443" y="555134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Rectangle 47"/>
          <p:cNvSpPr/>
          <p:nvPr/>
        </p:nvSpPr>
        <p:spPr>
          <a:xfrm>
            <a:off x="6377683" y="518558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ectangle 48"/>
          <p:cNvSpPr/>
          <p:nvPr/>
        </p:nvSpPr>
        <p:spPr>
          <a:xfrm>
            <a:off x="6743443" y="518558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Rectangle 49"/>
          <p:cNvSpPr/>
          <p:nvPr/>
        </p:nvSpPr>
        <p:spPr>
          <a:xfrm>
            <a:off x="5660877" y="481982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Rectangle 50"/>
          <p:cNvSpPr/>
          <p:nvPr/>
        </p:nvSpPr>
        <p:spPr>
          <a:xfrm>
            <a:off x="6026637" y="481982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Rectangle 51"/>
          <p:cNvSpPr/>
          <p:nvPr/>
        </p:nvSpPr>
        <p:spPr>
          <a:xfrm>
            <a:off x="5660877" y="445406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Rectangle 52"/>
          <p:cNvSpPr/>
          <p:nvPr/>
        </p:nvSpPr>
        <p:spPr>
          <a:xfrm>
            <a:off x="6026637" y="445406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Rectangle 53"/>
          <p:cNvSpPr/>
          <p:nvPr/>
        </p:nvSpPr>
        <p:spPr>
          <a:xfrm>
            <a:off x="6377683" y="481982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Rectangle 54"/>
          <p:cNvSpPr/>
          <p:nvPr/>
        </p:nvSpPr>
        <p:spPr>
          <a:xfrm>
            <a:off x="6743443" y="481982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Rectangle 55"/>
          <p:cNvSpPr/>
          <p:nvPr/>
        </p:nvSpPr>
        <p:spPr>
          <a:xfrm>
            <a:off x="6377683" y="445406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6743443" y="445406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Rectangle 57"/>
          <p:cNvSpPr/>
          <p:nvPr/>
        </p:nvSpPr>
        <p:spPr>
          <a:xfrm>
            <a:off x="7114984" y="555134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Rectangle 58"/>
          <p:cNvSpPr/>
          <p:nvPr/>
        </p:nvSpPr>
        <p:spPr>
          <a:xfrm>
            <a:off x="7480744" y="555134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Rectangle 59"/>
          <p:cNvSpPr/>
          <p:nvPr/>
        </p:nvSpPr>
        <p:spPr>
          <a:xfrm>
            <a:off x="7114984" y="518558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Rectangle 60"/>
          <p:cNvSpPr/>
          <p:nvPr/>
        </p:nvSpPr>
        <p:spPr>
          <a:xfrm>
            <a:off x="7480744" y="518558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Rectangle 61"/>
          <p:cNvSpPr/>
          <p:nvPr/>
        </p:nvSpPr>
        <p:spPr>
          <a:xfrm>
            <a:off x="7831790" y="555134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Rectangle 62"/>
          <p:cNvSpPr/>
          <p:nvPr/>
        </p:nvSpPr>
        <p:spPr>
          <a:xfrm>
            <a:off x="8197550" y="555134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Rectangle 63"/>
          <p:cNvSpPr/>
          <p:nvPr/>
        </p:nvSpPr>
        <p:spPr>
          <a:xfrm>
            <a:off x="7831790" y="518558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Rectangle 64"/>
          <p:cNvSpPr/>
          <p:nvPr/>
        </p:nvSpPr>
        <p:spPr>
          <a:xfrm>
            <a:off x="8197550" y="518558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Rectangle 65"/>
          <p:cNvSpPr/>
          <p:nvPr/>
        </p:nvSpPr>
        <p:spPr>
          <a:xfrm>
            <a:off x="7114984" y="481982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Rectangle 66"/>
          <p:cNvSpPr/>
          <p:nvPr/>
        </p:nvSpPr>
        <p:spPr>
          <a:xfrm>
            <a:off x="7480744" y="481982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Rectangle 67"/>
          <p:cNvSpPr/>
          <p:nvPr/>
        </p:nvSpPr>
        <p:spPr>
          <a:xfrm>
            <a:off x="7114984" y="445406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Rectangle 68"/>
          <p:cNvSpPr/>
          <p:nvPr/>
        </p:nvSpPr>
        <p:spPr>
          <a:xfrm>
            <a:off x="7480744" y="445406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Rectangle 69"/>
          <p:cNvSpPr/>
          <p:nvPr/>
        </p:nvSpPr>
        <p:spPr>
          <a:xfrm>
            <a:off x="7831790" y="481982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Rectangle 70"/>
          <p:cNvSpPr/>
          <p:nvPr/>
        </p:nvSpPr>
        <p:spPr>
          <a:xfrm>
            <a:off x="8197550" y="481982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Rectangle 71"/>
          <p:cNvSpPr/>
          <p:nvPr/>
        </p:nvSpPr>
        <p:spPr>
          <a:xfrm>
            <a:off x="7831790" y="445406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Rectangle 72"/>
          <p:cNvSpPr/>
          <p:nvPr/>
        </p:nvSpPr>
        <p:spPr>
          <a:xfrm>
            <a:off x="8197550" y="445406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Rectangle 73"/>
          <p:cNvSpPr/>
          <p:nvPr/>
        </p:nvSpPr>
        <p:spPr>
          <a:xfrm>
            <a:off x="5660877" y="408830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5" name="Rectangle 74"/>
          <p:cNvSpPr/>
          <p:nvPr/>
        </p:nvSpPr>
        <p:spPr>
          <a:xfrm>
            <a:off x="6026637" y="408830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5660877" y="372254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6026637" y="372254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8" name="Rectangle 77"/>
          <p:cNvSpPr/>
          <p:nvPr/>
        </p:nvSpPr>
        <p:spPr>
          <a:xfrm>
            <a:off x="6377683" y="408830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6743443" y="408830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6377683" y="372254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6743443" y="372254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5660877" y="335678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6026637" y="335678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4" name="Rectangle 83"/>
          <p:cNvSpPr/>
          <p:nvPr/>
        </p:nvSpPr>
        <p:spPr>
          <a:xfrm>
            <a:off x="5660877" y="299102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6026637" y="299102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6377683" y="335678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Rectangle 86"/>
          <p:cNvSpPr/>
          <p:nvPr/>
        </p:nvSpPr>
        <p:spPr>
          <a:xfrm>
            <a:off x="6743443" y="335678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87"/>
          <p:cNvSpPr/>
          <p:nvPr/>
        </p:nvSpPr>
        <p:spPr>
          <a:xfrm>
            <a:off x="6377683" y="299102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88"/>
          <p:cNvSpPr/>
          <p:nvPr/>
        </p:nvSpPr>
        <p:spPr>
          <a:xfrm>
            <a:off x="6743443" y="299102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0" name="Rectangle 89"/>
          <p:cNvSpPr/>
          <p:nvPr/>
        </p:nvSpPr>
        <p:spPr>
          <a:xfrm>
            <a:off x="7114984" y="408830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1" name="Rectangle 90"/>
          <p:cNvSpPr/>
          <p:nvPr/>
        </p:nvSpPr>
        <p:spPr>
          <a:xfrm>
            <a:off x="7480744" y="408830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2" name="Rectangle 91"/>
          <p:cNvSpPr/>
          <p:nvPr/>
        </p:nvSpPr>
        <p:spPr>
          <a:xfrm>
            <a:off x="7114984" y="372254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3" name="Rectangle 92"/>
          <p:cNvSpPr/>
          <p:nvPr/>
        </p:nvSpPr>
        <p:spPr>
          <a:xfrm>
            <a:off x="7480744" y="372254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4" name="Rectangle 93"/>
          <p:cNvSpPr/>
          <p:nvPr/>
        </p:nvSpPr>
        <p:spPr>
          <a:xfrm>
            <a:off x="7831790" y="408830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Rectangle 94"/>
          <p:cNvSpPr/>
          <p:nvPr/>
        </p:nvSpPr>
        <p:spPr>
          <a:xfrm>
            <a:off x="8197550" y="408830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Rectangle 95"/>
          <p:cNvSpPr/>
          <p:nvPr/>
        </p:nvSpPr>
        <p:spPr>
          <a:xfrm>
            <a:off x="7831790" y="372254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Rectangle 96"/>
          <p:cNvSpPr/>
          <p:nvPr/>
        </p:nvSpPr>
        <p:spPr>
          <a:xfrm>
            <a:off x="8197550" y="372254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Rectangle 97"/>
          <p:cNvSpPr/>
          <p:nvPr/>
        </p:nvSpPr>
        <p:spPr>
          <a:xfrm>
            <a:off x="7114984" y="335678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Rectangle 98"/>
          <p:cNvSpPr/>
          <p:nvPr/>
        </p:nvSpPr>
        <p:spPr>
          <a:xfrm>
            <a:off x="7480744" y="335678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Rectangle 99"/>
          <p:cNvSpPr/>
          <p:nvPr/>
        </p:nvSpPr>
        <p:spPr>
          <a:xfrm>
            <a:off x="7114984" y="299102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7480744" y="299102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7831790" y="335678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3" name="Rectangle 102"/>
          <p:cNvSpPr/>
          <p:nvPr/>
        </p:nvSpPr>
        <p:spPr>
          <a:xfrm>
            <a:off x="8197550" y="335678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4" name="Rectangle 103"/>
          <p:cNvSpPr/>
          <p:nvPr/>
        </p:nvSpPr>
        <p:spPr>
          <a:xfrm>
            <a:off x="7831790" y="299102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8197550" y="2991022"/>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07" name="Straight Connector 106"/>
          <p:cNvCxnSpPr/>
          <p:nvPr/>
        </p:nvCxnSpPr>
        <p:spPr>
          <a:xfrm flipV="1">
            <a:off x="6026637" y="3356782"/>
            <a:ext cx="2536673" cy="25504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6954176" y="6281282"/>
            <a:ext cx="381000" cy="461665"/>
          </a:xfrm>
          <a:prstGeom prst="rect">
            <a:avLst/>
          </a:prstGeom>
          <a:noFill/>
        </p:spPr>
        <p:txBody>
          <a:bodyPr wrap="square" rtlCol="0">
            <a:spAutoFit/>
          </a:bodyPr>
          <a:lstStyle/>
          <a:p>
            <a:r>
              <a:rPr lang="en-US" sz="2400" dirty="0">
                <a:solidFill>
                  <a:prstClr val="black"/>
                </a:solidFill>
              </a:rPr>
              <a:t>x</a:t>
            </a:r>
          </a:p>
        </p:txBody>
      </p:sp>
      <p:sp>
        <p:nvSpPr>
          <p:cNvPr id="109" name="TextBox 108"/>
          <p:cNvSpPr txBox="1"/>
          <p:nvPr/>
        </p:nvSpPr>
        <p:spPr>
          <a:xfrm>
            <a:off x="6954176" y="5917102"/>
            <a:ext cx="381000" cy="461665"/>
          </a:xfrm>
          <a:prstGeom prst="rect">
            <a:avLst/>
          </a:prstGeom>
          <a:noFill/>
        </p:spPr>
        <p:txBody>
          <a:bodyPr wrap="square" rtlCol="0">
            <a:spAutoFit/>
          </a:bodyPr>
          <a:lstStyle/>
          <a:p>
            <a:r>
              <a:rPr lang="en-US" sz="2400" dirty="0">
                <a:solidFill>
                  <a:prstClr val="black"/>
                </a:solidFill>
              </a:rPr>
              <a:t>0</a:t>
            </a:r>
          </a:p>
        </p:txBody>
      </p:sp>
      <p:sp>
        <p:nvSpPr>
          <p:cNvPr id="110" name="TextBox 109"/>
          <p:cNvSpPr txBox="1"/>
          <p:nvPr/>
        </p:nvSpPr>
        <p:spPr>
          <a:xfrm>
            <a:off x="7281048" y="5917102"/>
            <a:ext cx="381000" cy="461665"/>
          </a:xfrm>
          <a:prstGeom prst="rect">
            <a:avLst/>
          </a:prstGeom>
          <a:noFill/>
        </p:spPr>
        <p:txBody>
          <a:bodyPr wrap="square" rtlCol="0">
            <a:spAutoFit/>
          </a:bodyPr>
          <a:lstStyle/>
          <a:p>
            <a:r>
              <a:rPr lang="en-US" sz="2400" dirty="0">
                <a:solidFill>
                  <a:prstClr val="black"/>
                </a:solidFill>
              </a:rPr>
              <a:t>1</a:t>
            </a:r>
          </a:p>
        </p:txBody>
      </p:sp>
      <p:sp>
        <p:nvSpPr>
          <p:cNvPr id="111" name="TextBox 110"/>
          <p:cNvSpPr txBox="1"/>
          <p:nvPr/>
        </p:nvSpPr>
        <p:spPr>
          <a:xfrm>
            <a:off x="7623948" y="5917101"/>
            <a:ext cx="381000" cy="461665"/>
          </a:xfrm>
          <a:prstGeom prst="rect">
            <a:avLst/>
          </a:prstGeom>
          <a:noFill/>
        </p:spPr>
        <p:txBody>
          <a:bodyPr wrap="square" rtlCol="0">
            <a:spAutoFit/>
          </a:bodyPr>
          <a:lstStyle/>
          <a:p>
            <a:r>
              <a:rPr lang="en-US" sz="2400" dirty="0">
                <a:solidFill>
                  <a:prstClr val="black"/>
                </a:solidFill>
              </a:rPr>
              <a:t>2</a:t>
            </a:r>
          </a:p>
        </p:txBody>
      </p:sp>
      <p:sp>
        <p:nvSpPr>
          <p:cNvPr id="112" name="TextBox 111"/>
          <p:cNvSpPr txBox="1"/>
          <p:nvPr/>
        </p:nvSpPr>
        <p:spPr>
          <a:xfrm>
            <a:off x="8014670" y="5917102"/>
            <a:ext cx="381000" cy="461665"/>
          </a:xfrm>
          <a:prstGeom prst="rect">
            <a:avLst/>
          </a:prstGeom>
          <a:noFill/>
        </p:spPr>
        <p:txBody>
          <a:bodyPr wrap="square" rtlCol="0">
            <a:spAutoFit/>
          </a:bodyPr>
          <a:lstStyle/>
          <a:p>
            <a:r>
              <a:rPr lang="en-US" sz="2400" dirty="0">
                <a:solidFill>
                  <a:prstClr val="black"/>
                </a:solidFill>
              </a:rPr>
              <a:t>3</a:t>
            </a:r>
          </a:p>
        </p:txBody>
      </p:sp>
      <p:sp>
        <p:nvSpPr>
          <p:cNvPr id="113" name="TextBox 112"/>
          <p:cNvSpPr txBox="1"/>
          <p:nvPr/>
        </p:nvSpPr>
        <p:spPr>
          <a:xfrm>
            <a:off x="8395670" y="5917100"/>
            <a:ext cx="381000" cy="461665"/>
          </a:xfrm>
          <a:prstGeom prst="rect">
            <a:avLst/>
          </a:prstGeom>
          <a:noFill/>
        </p:spPr>
        <p:txBody>
          <a:bodyPr wrap="square" rtlCol="0">
            <a:spAutoFit/>
          </a:bodyPr>
          <a:lstStyle/>
          <a:p>
            <a:r>
              <a:rPr lang="en-US" sz="2400" dirty="0">
                <a:solidFill>
                  <a:prstClr val="black"/>
                </a:solidFill>
              </a:rPr>
              <a:t>4</a:t>
            </a:r>
          </a:p>
        </p:txBody>
      </p:sp>
      <p:sp>
        <p:nvSpPr>
          <p:cNvPr id="114" name="TextBox 113"/>
          <p:cNvSpPr txBox="1"/>
          <p:nvPr/>
        </p:nvSpPr>
        <p:spPr>
          <a:xfrm>
            <a:off x="6476480" y="5917102"/>
            <a:ext cx="533926" cy="461665"/>
          </a:xfrm>
          <a:prstGeom prst="rect">
            <a:avLst/>
          </a:prstGeom>
          <a:noFill/>
        </p:spPr>
        <p:txBody>
          <a:bodyPr wrap="square" rtlCol="0">
            <a:spAutoFit/>
          </a:bodyPr>
          <a:lstStyle/>
          <a:p>
            <a:r>
              <a:rPr lang="en-US" sz="2400" dirty="0">
                <a:solidFill>
                  <a:prstClr val="black"/>
                </a:solidFill>
              </a:rPr>
              <a:t>-1</a:t>
            </a:r>
          </a:p>
        </p:txBody>
      </p:sp>
      <p:sp>
        <p:nvSpPr>
          <p:cNvPr id="115" name="TextBox 114"/>
          <p:cNvSpPr txBox="1"/>
          <p:nvPr/>
        </p:nvSpPr>
        <p:spPr>
          <a:xfrm>
            <a:off x="6158542" y="5907249"/>
            <a:ext cx="533926" cy="461665"/>
          </a:xfrm>
          <a:prstGeom prst="rect">
            <a:avLst/>
          </a:prstGeom>
          <a:noFill/>
        </p:spPr>
        <p:txBody>
          <a:bodyPr wrap="square" rtlCol="0">
            <a:spAutoFit/>
          </a:bodyPr>
          <a:lstStyle/>
          <a:p>
            <a:r>
              <a:rPr lang="en-US" sz="2400" dirty="0">
                <a:solidFill>
                  <a:prstClr val="black"/>
                </a:solidFill>
              </a:rPr>
              <a:t>-2</a:t>
            </a:r>
          </a:p>
        </p:txBody>
      </p:sp>
      <p:sp>
        <p:nvSpPr>
          <p:cNvPr id="116" name="TextBox 115"/>
          <p:cNvSpPr txBox="1"/>
          <p:nvPr/>
        </p:nvSpPr>
        <p:spPr>
          <a:xfrm>
            <a:off x="5788052" y="5923290"/>
            <a:ext cx="533926" cy="461665"/>
          </a:xfrm>
          <a:prstGeom prst="rect">
            <a:avLst/>
          </a:prstGeom>
          <a:noFill/>
        </p:spPr>
        <p:txBody>
          <a:bodyPr wrap="square" rtlCol="0">
            <a:spAutoFit/>
          </a:bodyPr>
          <a:lstStyle/>
          <a:p>
            <a:r>
              <a:rPr lang="en-US" sz="2400" dirty="0">
                <a:solidFill>
                  <a:prstClr val="black"/>
                </a:solidFill>
              </a:rPr>
              <a:t>-3</a:t>
            </a:r>
          </a:p>
        </p:txBody>
      </p:sp>
      <p:sp>
        <p:nvSpPr>
          <p:cNvPr id="117" name="TextBox 116"/>
          <p:cNvSpPr txBox="1"/>
          <p:nvPr/>
        </p:nvSpPr>
        <p:spPr>
          <a:xfrm>
            <a:off x="5414409" y="5929478"/>
            <a:ext cx="533926" cy="461665"/>
          </a:xfrm>
          <a:prstGeom prst="rect">
            <a:avLst/>
          </a:prstGeom>
          <a:noFill/>
        </p:spPr>
        <p:txBody>
          <a:bodyPr wrap="square" rtlCol="0">
            <a:spAutoFit/>
          </a:bodyPr>
          <a:lstStyle/>
          <a:p>
            <a:r>
              <a:rPr lang="en-US" sz="2400" dirty="0">
                <a:solidFill>
                  <a:prstClr val="black"/>
                </a:solidFill>
              </a:rPr>
              <a:t>-4</a:t>
            </a:r>
          </a:p>
        </p:txBody>
      </p:sp>
      <p:sp>
        <p:nvSpPr>
          <p:cNvPr id="118" name="TextBox 117"/>
          <p:cNvSpPr txBox="1"/>
          <p:nvPr/>
        </p:nvSpPr>
        <p:spPr>
          <a:xfrm>
            <a:off x="5223909" y="4223229"/>
            <a:ext cx="381000" cy="461665"/>
          </a:xfrm>
          <a:prstGeom prst="rect">
            <a:avLst/>
          </a:prstGeom>
          <a:noFill/>
        </p:spPr>
        <p:txBody>
          <a:bodyPr wrap="square" rtlCol="0">
            <a:spAutoFit/>
          </a:bodyPr>
          <a:lstStyle/>
          <a:p>
            <a:r>
              <a:rPr lang="en-US" sz="2400" dirty="0">
                <a:solidFill>
                  <a:prstClr val="black"/>
                </a:solidFill>
              </a:rPr>
              <a:t>0</a:t>
            </a:r>
          </a:p>
        </p:txBody>
      </p:sp>
      <p:sp>
        <p:nvSpPr>
          <p:cNvPr id="119" name="TextBox 118"/>
          <p:cNvSpPr txBox="1"/>
          <p:nvPr/>
        </p:nvSpPr>
        <p:spPr>
          <a:xfrm>
            <a:off x="5223909" y="3918164"/>
            <a:ext cx="381000" cy="461665"/>
          </a:xfrm>
          <a:prstGeom prst="rect">
            <a:avLst/>
          </a:prstGeom>
          <a:noFill/>
        </p:spPr>
        <p:txBody>
          <a:bodyPr wrap="square" rtlCol="0">
            <a:spAutoFit/>
          </a:bodyPr>
          <a:lstStyle/>
          <a:p>
            <a:r>
              <a:rPr lang="en-US" sz="2400" dirty="0">
                <a:solidFill>
                  <a:prstClr val="black"/>
                </a:solidFill>
              </a:rPr>
              <a:t>1</a:t>
            </a:r>
          </a:p>
        </p:txBody>
      </p:sp>
      <p:sp>
        <p:nvSpPr>
          <p:cNvPr id="120" name="TextBox 119"/>
          <p:cNvSpPr txBox="1"/>
          <p:nvPr/>
        </p:nvSpPr>
        <p:spPr>
          <a:xfrm>
            <a:off x="5223909" y="3491709"/>
            <a:ext cx="381000" cy="461665"/>
          </a:xfrm>
          <a:prstGeom prst="rect">
            <a:avLst/>
          </a:prstGeom>
          <a:noFill/>
        </p:spPr>
        <p:txBody>
          <a:bodyPr wrap="square" rtlCol="0">
            <a:spAutoFit/>
          </a:bodyPr>
          <a:lstStyle/>
          <a:p>
            <a:r>
              <a:rPr lang="en-US" sz="2400" dirty="0">
                <a:solidFill>
                  <a:prstClr val="black"/>
                </a:solidFill>
              </a:rPr>
              <a:t>2</a:t>
            </a:r>
          </a:p>
        </p:txBody>
      </p:sp>
      <p:sp>
        <p:nvSpPr>
          <p:cNvPr id="121" name="TextBox 120"/>
          <p:cNvSpPr txBox="1"/>
          <p:nvPr/>
        </p:nvSpPr>
        <p:spPr>
          <a:xfrm>
            <a:off x="5223909" y="3125949"/>
            <a:ext cx="381000" cy="461665"/>
          </a:xfrm>
          <a:prstGeom prst="rect">
            <a:avLst/>
          </a:prstGeom>
          <a:noFill/>
        </p:spPr>
        <p:txBody>
          <a:bodyPr wrap="square" rtlCol="0">
            <a:spAutoFit/>
          </a:bodyPr>
          <a:lstStyle/>
          <a:p>
            <a:r>
              <a:rPr lang="en-US" sz="2400" dirty="0">
                <a:solidFill>
                  <a:prstClr val="black"/>
                </a:solidFill>
              </a:rPr>
              <a:t>3</a:t>
            </a:r>
          </a:p>
        </p:txBody>
      </p:sp>
      <p:sp>
        <p:nvSpPr>
          <p:cNvPr id="122" name="TextBox 121"/>
          <p:cNvSpPr txBox="1"/>
          <p:nvPr/>
        </p:nvSpPr>
        <p:spPr>
          <a:xfrm>
            <a:off x="5223909" y="2760189"/>
            <a:ext cx="381000" cy="461665"/>
          </a:xfrm>
          <a:prstGeom prst="rect">
            <a:avLst/>
          </a:prstGeom>
          <a:noFill/>
        </p:spPr>
        <p:txBody>
          <a:bodyPr wrap="square" rtlCol="0">
            <a:spAutoFit/>
          </a:bodyPr>
          <a:lstStyle/>
          <a:p>
            <a:r>
              <a:rPr lang="en-US" sz="2400" dirty="0">
                <a:solidFill>
                  <a:prstClr val="black"/>
                </a:solidFill>
              </a:rPr>
              <a:t>4</a:t>
            </a:r>
          </a:p>
        </p:txBody>
      </p:sp>
      <p:sp>
        <p:nvSpPr>
          <p:cNvPr id="123" name="TextBox 122"/>
          <p:cNvSpPr txBox="1"/>
          <p:nvPr/>
        </p:nvSpPr>
        <p:spPr>
          <a:xfrm>
            <a:off x="5147446" y="4541037"/>
            <a:ext cx="533926" cy="461665"/>
          </a:xfrm>
          <a:prstGeom prst="rect">
            <a:avLst/>
          </a:prstGeom>
          <a:noFill/>
        </p:spPr>
        <p:txBody>
          <a:bodyPr wrap="square" rtlCol="0">
            <a:spAutoFit/>
          </a:bodyPr>
          <a:lstStyle/>
          <a:p>
            <a:r>
              <a:rPr lang="en-US" sz="2400" dirty="0">
                <a:solidFill>
                  <a:prstClr val="black"/>
                </a:solidFill>
              </a:rPr>
              <a:t>-1</a:t>
            </a:r>
          </a:p>
        </p:txBody>
      </p:sp>
      <p:sp>
        <p:nvSpPr>
          <p:cNvPr id="124" name="TextBox 123"/>
          <p:cNvSpPr txBox="1"/>
          <p:nvPr/>
        </p:nvSpPr>
        <p:spPr>
          <a:xfrm>
            <a:off x="5147446" y="4954749"/>
            <a:ext cx="533926" cy="461665"/>
          </a:xfrm>
          <a:prstGeom prst="rect">
            <a:avLst/>
          </a:prstGeom>
          <a:noFill/>
        </p:spPr>
        <p:txBody>
          <a:bodyPr wrap="square" rtlCol="0">
            <a:spAutoFit/>
          </a:bodyPr>
          <a:lstStyle/>
          <a:p>
            <a:r>
              <a:rPr lang="en-US" sz="2400" dirty="0">
                <a:solidFill>
                  <a:prstClr val="black"/>
                </a:solidFill>
              </a:rPr>
              <a:t>-2</a:t>
            </a:r>
          </a:p>
        </p:txBody>
      </p:sp>
      <p:sp>
        <p:nvSpPr>
          <p:cNvPr id="125" name="TextBox 124"/>
          <p:cNvSpPr txBox="1"/>
          <p:nvPr/>
        </p:nvSpPr>
        <p:spPr>
          <a:xfrm>
            <a:off x="5147446" y="5293567"/>
            <a:ext cx="533926" cy="461665"/>
          </a:xfrm>
          <a:prstGeom prst="rect">
            <a:avLst/>
          </a:prstGeom>
          <a:noFill/>
        </p:spPr>
        <p:txBody>
          <a:bodyPr wrap="square" rtlCol="0">
            <a:spAutoFit/>
          </a:bodyPr>
          <a:lstStyle/>
          <a:p>
            <a:r>
              <a:rPr lang="en-US" sz="2400" dirty="0">
                <a:solidFill>
                  <a:prstClr val="black"/>
                </a:solidFill>
              </a:rPr>
              <a:t>-3</a:t>
            </a:r>
          </a:p>
        </p:txBody>
      </p:sp>
      <p:sp>
        <p:nvSpPr>
          <p:cNvPr id="126" name="TextBox 125"/>
          <p:cNvSpPr txBox="1"/>
          <p:nvPr/>
        </p:nvSpPr>
        <p:spPr>
          <a:xfrm>
            <a:off x="5147446" y="5651062"/>
            <a:ext cx="533926" cy="461665"/>
          </a:xfrm>
          <a:prstGeom prst="rect">
            <a:avLst/>
          </a:prstGeom>
          <a:noFill/>
        </p:spPr>
        <p:txBody>
          <a:bodyPr wrap="square" rtlCol="0">
            <a:spAutoFit/>
          </a:bodyPr>
          <a:lstStyle/>
          <a:p>
            <a:r>
              <a:rPr lang="en-US" sz="2400" dirty="0">
                <a:solidFill>
                  <a:prstClr val="black"/>
                </a:solidFill>
              </a:rPr>
              <a:t>-4</a:t>
            </a:r>
          </a:p>
        </p:txBody>
      </p:sp>
      <p:sp>
        <p:nvSpPr>
          <p:cNvPr id="127" name="TextBox 126"/>
          <p:cNvSpPr txBox="1"/>
          <p:nvPr/>
        </p:nvSpPr>
        <p:spPr>
          <a:xfrm>
            <a:off x="4701283" y="4233086"/>
            <a:ext cx="713126" cy="461665"/>
          </a:xfrm>
          <a:prstGeom prst="rect">
            <a:avLst/>
          </a:prstGeom>
          <a:noFill/>
        </p:spPr>
        <p:txBody>
          <a:bodyPr wrap="square" rtlCol="0">
            <a:spAutoFit/>
          </a:bodyPr>
          <a:lstStyle/>
          <a:p>
            <a:r>
              <a:rPr lang="en-US" sz="2400" dirty="0">
                <a:solidFill>
                  <a:prstClr val="black"/>
                </a:solidFill>
              </a:rPr>
              <a:t>f(x)</a:t>
            </a:r>
          </a:p>
        </p:txBody>
      </p:sp>
      <p:sp>
        <p:nvSpPr>
          <p:cNvPr id="9" name="Freeform 8"/>
          <p:cNvSpPr/>
          <p:nvPr/>
        </p:nvSpPr>
        <p:spPr>
          <a:xfrm>
            <a:off x="5665606" y="2985889"/>
            <a:ext cx="2900855" cy="1466193"/>
          </a:xfrm>
          <a:custGeom>
            <a:avLst/>
            <a:gdLst>
              <a:gd name="connsiteX0" fmla="*/ 0 w 2900855"/>
              <a:gd name="connsiteY0" fmla="*/ 0 h 1466193"/>
              <a:gd name="connsiteX1" fmla="*/ 725214 w 2900855"/>
              <a:gd name="connsiteY1" fmla="*/ 1103586 h 1466193"/>
              <a:gd name="connsiteX2" fmla="*/ 1450428 w 2900855"/>
              <a:gd name="connsiteY2" fmla="*/ 1466193 h 1466193"/>
              <a:gd name="connsiteX3" fmla="*/ 2159876 w 2900855"/>
              <a:gd name="connsiteY3" fmla="*/ 1103586 h 1466193"/>
              <a:gd name="connsiteX4" fmla="*/ 2900855 w 2900855"/>
              <a:gd name="connsiteY4" fmla="*/ 0 h 1466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855" h="1466193">
                <a:moveTo>
                  <a:pt x="0" y="0"/>
                </a:moveTo>
                <a:cubicBezTo>
                  <a:pt x="241738" y="429610"/>
                  <a:pt x="483476" y="859221"/>
                  <a:pt x="725214" y="1103586"/>
                </a:cubicBezTo>
                <a:cubicBezTo>
                  <a:pt x="966952" y="1347952"/>
                  <a:pt x="1211318" y="1466193"/>
                  <a:pt x="1450428" y="1466193"/>
                </a:cubicBezTo>
                <a:cubicBezTo>
                  <a:pt x="1689538" y="1466193"/>
                  <a:pt x="1918138" y="1347952"/>
                  <a:pt x="2159876" y="1103586"/>
                </a:cubicBezTo>
                <a:cubicBezTo>
                  <a:pt x="2401614" y="859221"/>
                  <a:pt x="2651234" y="429610"/>
                  <a:pt x="290085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mc:AlternateContent xmlns:mc="http://schemas.openxmlformats.org/markup-compatibility/2006" xmlns:a14="http://schemas.microsoft.com/office/drawing/2010/main">
        <mc:Choice Requires="a14">
          <p:sp>
            <p:nvSpPr>
              <p:cNvPr id="106" name="TextBox 105"/>
              <p:cNvSpPr txBox="1"/>
              <p:nvPr/>
            </p:nvSpPr>
            <p:spPr>
              <a:xfrm>
                <a:off x="1347957" y="2981026"/>
                <a:ext cx="3377761" cy="2829877"/>
              </a:xfrm>
              <a:prstGeom prst="rect">
                <a:avLst/>
              </a:prstGeom>
              <a:noFill/>
            </p:spPr>
            <p:txBody>
              <a:bodyPr wrap="square" rtlCol="0">
                <a:spAutoFit/>
              </a:bodyPr>
              <a:lstStyle/>
              <a:p>
                <a:r>
                  <a:rPr lang="en-US" sz="2400" dirty="0">
                    <a:solidFill>
                      <a:prstClr val="black"/>
                    </a:solidFill>
                  </a:rPr>
                  <a:t>Example: If </a:t>
                </a:r>
                <a14:m>
                  <m:oMath xmlns:m="http://schemas.openxmlformats.org/officeDocument/2006/math">
                    <m:r>
                      <a:rPr lang="en-US" sz="2400" i="1" dirty="0" smtClean="0">
                        <a:solidFill>
                          <a:prstClr val="black"/>
                        </a:solidFill>
                        <a:latin typeface="Cambria Math"/>
                      </a:rPr>
                      <m:t>𝑓</m:t>
                    </m:r>
                    <m:d>
                      <m:dPr>
                        <m:ctrlPr>
                          <a:rPr lang="en-US" sz="2400" i="1" dirty="0" smtClean="0">
                            <a:solidFill>
                              <a:prstClr val="black"/>
                            </a:solidFill>
                            <a:latin typeface="Cambria Math"/>
                          </a:rPr>
                        </m:ctrlPr>
                      </m:dPr>
                      <m:e>
                        <m:r>
                          <a:rPr lang="en-US" sz="2400" i="1" dirty="0" smtClean="0">
                            <a:solidFill>
                              <a:prstClr val="black"/>
                            </a:solidFill>
                            <a:latin typeface="Cambria Math"/>
                          </a:rPr>
                          <m:t>𝑥</m:t>
                        </m:r>
                      </m:e>
                    </m:d>
                    <m:r>
                      <a:rPr lang="en-US" sz="2400" b="0" i="1" dirty="0" smtClean="0">
                        <a:solidFill>
                          <a:prstClr val="black"/>
                        </a:solidFill>
                        <a:latin typeface="Cambria Math"/>
                      </a:rPr>
                      <m:t>=</m:t>
                    </m:r>
                    <m:r>
                      <a:rPr lang="en-US" sz="2400" i="1" dirty="0" smtClean="0">
                        <a:solidFill>
                          <a:prstClr val="black"/>
                        </a:solidFill>
                        <a:latin typeface="Cambria Math"/>
                      </a:rPr>
                      <m:t> </m:t>
                    </m:r>
                    <m:f>
                      <m:fPr>
                        <m:ctrlPr>
                          <a:rPr lang="en-US" sz="2400" i="1" dirty="0" smtClean="0">
                            <a:solidFill>
                              <a:prstClr val="black"/>
                            </a:solidFill>
                            <a:latin typeface="Cambria Math"/>
                          </a:rPr>
                        </m:ctrlPr>
                      </m:fPr>
                      <m:num>
                        <m:r>
                          <a:rPr lang="en-US" sz="2400" i="1" dirty="0" smtClean="0">
                            <a:solidFill>
                              <a:prstClr val="black"/>
                            </a:solidFill>
                            <a:latin typeface="Cambria Math"/>
                          </a:rPr>
                          <m:t>1</m:t>
                        </m:r>
                      </m:num>
                      <m:den>
                        <m:r>
                          <a:rPr lang="en-US" sz="2400" i="1" dirty="0" smtClean="0">
                            <a:solidFill>
                              <a:prstClr val="black"/>
                            </a:solidFill>
                            <a:latin typeface="Cambria Math"/>
                          </a:rPr>
                          <m:t>4</m:t>
                        </m:r>
                      </m:den>
                    </m:f>
                    <m:sSup>
                      <m:sSupPr>
                        <m:ctrlPr>
                          <a:rPr lang="en-US" sz="2400" i="1" dirty="0" smtClean="0">
                            <a:solidFill>
                              <a:prstClr val="black"/>
                            </a:solidFill>
                            <a:latin typeface="Cambria Math"/>
                          </a:rPr>
                        </m:ctrlPr>
                      </m:sSupPr>
                      <m:e>
                        <m:r>
                          <a:rPr lang="en-US" sz="2400" i="1" dirty="0" smtClean="0">
                            <a:solidFill>
                              <a:prstClr val="black"/>
                            </a:solidFill>
                            <a:latin typeface="Cambria Math"/>
                          </a:rPr>
                          <m:t>𝑥</m:t>
                        </m:r>
                      </m:e>
                      <m:sup>
                        <m:r>
                          <a:rPr lang="en-US" sz="2400" i="1" dirty="0" smtClean="0">
                            <a:solidFill>
                              <a:prstClr val="black"/>
                            </a:solidFill>
                            <a:latin typeface="Cambria Math"/>
                          </a:rPr>
                          <m:t>2</m:t>
                        </m:r>
                      </m:sup>
                    </m:sSup>
                    <m:r>
                      <a:rPr lang="en-US" sz="2400" i="1" dirty="0" smtClean="0">
                        <a:solidFill>
                          <a:prstClr val="black"/>
                        </a:solidFill>
                        <a:latin typeface="Cambria Math"/>
                      </a:rPr>
                      <m:t> </m:t>
                    </m:r>
                  </m:oMath>
                </a14:m>
                <a:r>
                  <a:rPr lang="en-US" sz="2400" dirty="0">
                    <a:solidFill>
                      <a:prstClr val="black"/>
                    </a:solidFill>
                  </a:rPr>
                  <a:t> then </a:t>
                </a:r>
                <a14:m>
                  <m:oMath xmlns:m="http://schemas.openxmlformats.org/officeDocument/2006/math">
                    <m:sSup>
                      <m:sSupPr>
                        <m:ctrlPr>
                          <a:rPr lang="en-US" sz="2400" i="1" smtClean="0">
                            <a:solidFill>
                              <a:prstClr val="black"/>
                            </a:solidFill>
                            <a:latin typeface="Cambria Math"/>
                          </a:rPr>
                        </m:ctrlPr>
                      </m:sSupPr>
                      <m:e>
                        <m:r>
                          <a:rPr lang="en-US" sz="2400" i="1" smtClean="0">
                            <a:solidFill>
                              <a:prstClr val="black"/>
                            </a:solidFill>
                            <a:latin typeface="Cambria Math"/>
                          </a:rPr>
                          <m:t>𝑓</m:t>
                        </m:r>
                      </m:e>
                      <m:sup>
                        <m:r>
                          <a:rPr lang="en-US" sz="2400" i="1" smtClean="0">
                            <a:solidFill>
                              <a:prstClr val="black"/>
                            </a:solidFill>
                            <a:latin typeface="Cambria Math"/>
                          </a:rPr>
                          <m:t>′</m:t>
                        </m:r>
                      </m:sup>
                    </m:sSup>
                    <m:d>
                      <m:dPr>
                        <m:ctrlPr>
                          <a:rPr lang="en-US" sz="2400" i="1" smtClean="0">
                            <a:solidFill>
                              <a:prstClr val="black"/>
                            </a:solidFill>
                            <a:latin typeface="Cambria Math"/>
                          </a:rPr>
                        </m:ctrlPr>
                      </m:dPr>
                      <m:e>
                        <m:r>
                          <a:rPr lang="en-US" sz="2400" i="1" smtClean="0">
                            <a:solidFill>
                              <a:prstClr val="black"/>
                            </a:solidFill>
                            <a:latin typeface="Cambria Math"/>
                          </a:rPr>
                          <m:t>2</m:t>
                        </m:r>
                      </m:e>
                    </m:d>
                    <m:r>
                      <a:rPr lang="en-US" sz="2400" i="1" smtClean="0">
                        <a:solidFill>
                          <a:prstClr val="black"/>
                        </a:solidFill>
                        <a:latin typeface="Cambria Math"/>
                      </a:rPr>
                      <m:t>=</m:t>
                    </m:r>
                    <m:r>
                      <a:rPr lang="en-US" sz="2400" i="1" smtClean="0">
                        <a:solidFill>
                          <a:prstClr val="black"/>
                        </a:solidFill>
                        <a:latin typeface="Cambria Math"/>
                      </a:rPr>
                      <m:t>1</m:t>
                    </m:r>
                  </m:oMath>
                </a14:m>
                <a:r>
                  <a:rPr lang="en-US" sz="2400" dirty="0">
                    <a:solidFill>
                      <a:prstClr val="black"/>
                    </a:solidFill>
                  </a:rPr>
                  <a:t> because the slope of </a:t>
                </a:r>
                <a14:m>
                  <m:oMath xmlns:m="http://schemas.openxmlformats.org/officeDocument/2006/math">
                    <m:r>
                      <a:rPr lang="en-US" sz="2400" i="1" dirty="0" smtClean="0">
                        <a:solidFill>
                          <a:prstClr val="black"/>
                        </a:solidFill>
                        <a:latin typeface="Cambria Math"/>
                      </a:rPr>
                      <m:t>𝑓</m:t>
                    </m:r>
                    <m:r>
                      <a:rPr lang="en-US" sz="2400" i="1" dirty="0" smtClean="0">
                        <a:solidFill>
                          <a:prstClr val="black"/>
                        </a:solidFill>
                        <a:latin typeface="Cambria Math"/>
                      </a:rPr>
                      <m:t>(</m:t>
                    </m:r>
                    <m:r>
                      <a:rPr lang="en-US" sz="2400" i="1" dirty="0" smtClean="0">
                        <a:solidFill>
                          <a:prstClr val="black"/>
                        </a:solidFill>
                        <a:latin typeface="Cambria Math"/>
                      </a:rPr>
                      <m:t>𝑥</m:t>
                    </m:r>
                    <m:r>
                      <a:rPr lang="en-US" sz="2400" i="1" dirty="0" smtClean="0">
                        <a:solidFill>
                          <a:prstClr val="black"/>
                        </a:solidFill>
                        <a:latin typeface="Cambria Math"/>
                      </a:rPr>
                      <m:t>) </m:t>
                    </m:r>
                  </m:oMath>
                </a14:m>
                <a:r>
                  <a:rPr lang="en-US" sz="2400" dirty="0">
                    <a:solidFill>
                      <a:prstClr val="black"/>
                    </a:solidFill>
                  </a:rPr>
                  <a:t>at </a:t>
                </a:r>
                <a14:m>
                  <m:oMath xmlns:m="http://schemas.openxmlformats.org/officeDocument/2006/math">
                    <m:r>
                      <a:rPr lang="en-US" sz="2400" i="1" smtClean="0">
                        <a:solidFill>
                          <a:prstClr val="black"/>
                        </a:solidFill>
                        <a:latin typeface="Cambria Math"/>
                      </a:rPr>
                      <m:t>𝑥</m:t>
                    </m:r>
                    <m:r>
                      <a:rPr lang="en-US" sz="2400" i="1" smtClean="0">
                        <a:solidFill>
                          <a:prstClr val="black"/>
                        </a:solidFill>
                        <a:latin typeface="Cambria Math"/>
                      </a:rPr>
                      <m:t>=</m:t>
                    </m:r>
                    <m:r>
                      <a:rPr lang="en-US" sz="2400" i="1" smtClean="0">
                        <a:solidFill>
                          <a:prstClr val="black"/>
                        </a:solidFill>
                        <a:latin typeface="Cambria Math"/>
                      </a:rPr>
                      <m:t>2</m:t>
                    </m:r>
                  </m:oMath>
                </a14:m>
                <a:r>
                  <a:rPr lang="en-US" sz="2400" dirty="0">
                    <a:solidFill>
                      <a:prstClr val="black"/>
                    </a:solidFill>
                  </a:rPr>
                  <a:t> is 1. We can see this by looking at the tangent line to </a:t>
                </a:r>
                <a14:m>
                  <m:oMath xmlns:m="http://schemas.openxmlformats.org/officeDocument/2006/math">
                    <m:r>
                      <a:rPr lang="en-US" sz="2400" i="1" dirty="0" smtClean="0">
                        <a:solidFill>
                          <a:prstClr val="black"/>
                        </a:solidFill>
                        <a:latin typeface="Cambria Math"/>
                      </a:rPr>
                      <m:t>𝑓</m:t>
                    </m:r>
                    <m:r>
                      <a:rPr lang="en-US" sz="2400" i="1" dirty="0" smtClean="0">
                        <a:solidFill>
                          <a:prstClr val="black"/>
                        </a:solidFill>
                        <a:latin typeface="Cambria Math"/>
                      </a:rPr>
                      <m:t>(</m:t>
                    </m:r>
                    <m:r>
                      <a:rPr lang="en-US" sz="2400" i="1" dirty="0" smtClean="0">
                        <a:solidFill>
                          <a:prstClr val="black"/>
                        </a:solidFill>
                        <a:latin typeface="Cambria Math"/>
                      </a:rPr>
                      <m:t>𝑥</m:t>
                    </m:r>
                    <m:r>
                      <a:rPr lang="en-US" sz="2400" i="1" dirty="0" smtClean="0">
                        <a:solidFill>
                          <a:prstClr val="black"/>
                        </a:solidFill>
                        <a:latin typeface="Cambria Math"/>
                      </a:rPr>
                      <m:t>) </m:t>
                    </m:r>
                  </m:oMath>
                </a14:m>
                <a:r>
                  <a:rPr lang="en-US" sz="2400" dirty="0">
                    <a:solidFill>
                      <a:prstClr val="black"/>
                    </a:solidFill>
                  </a:rPr>
                  <a:t>at </a:t>
                </a:r>
                <a14:m>
                  <m:oMath xmlns:m="http://schemas.openxmlformats.org/officeDocument/2006/math">
                    <m:r>
                      <a:rPr lang="en-US" sz="2400" i="1" smtClean="0">
                        <a:solidFill>
                          <a:prstClr val="black"/>
                        </a:solidFill>
                        <a:latin typeface="Cambria Math"/>
                      </a:rPr>
                      <m:t>𝑥</m:t>
                    </m:r>
                    <m:r>
                      <a:rPr lang="en-US" sz="2400" i="1" smtClean="0">
                        <a:solidFill>
                          <a:prstClr val="black"/>
                        </a:solidFill>
                        <a:latin typeface="Cambria Math"/>
                      </a:rPr>
                      <m:t>=</m:t>
                    </m:r>
                    <m:r>
                      <a:rPr lang="en-US" sz="2400" i="1" smtClean="0">
                        <a:solidFill>
                          <a:prstClr val="black"/>
                        </a:solidFill>
                        <a:latin typeface="Cambria Math"/>
                      </a:rPr>
                      <m:t>2</m:t>
                    </m:r>
                  </m:oMath>
                </a14:m>
                <a:r>
                  <a:rPr lang="en-US" sz="2400" dirty="0">
                    <a:solidFill>
                      <a:prstClr val="black"/>
                    </a:solidFill>
                  </a:rPr>
                  <a:t>.</a:t>
                </a:r>
              </a:p>
            </p:txBody>
          </p:sp>
        </mc:Choice>
        <mc:Fallback xmlns="">
          <p:sp>
            <p:nvSpPr>
              <p:cNvPr id="106" name="TextBox 105"/>
              <p:cNvSpPr txBox="1">
                <a:spLocks noRot="1" noChangeAspect="1" noMove="1" noResize="1" noEditPoints="1" noAdjustHandles="1" noChangeArrowheads="1" noChangeShapeType="1" noTextEdit="1"/>
              </p:cNvSpPr>
              <p:nvPr/>
            </p:nvSpPr>
            <p:spPr>
              <a:xfrm>
                <a:off x="1347957" y="2981026"/>
                <a:ext cx="3377761" cy="2829877"/>
              </a:xfrm>
              <a:prstGeom prst="rect">
                <a:avLst/>
              </a:prstGeom>
              <a:blipFill>
                <a:blip r:embed="rId3"/>
                <a:stretch>
                  <a:fillRect l="-2708" t="-1509" r="-2166" b="-4095"/>
                </a:stretch>
              </a:blipFill>
            </p:spPr>
            <p:txBody>
              <a:bodyPr/>
              <a:lstStyle/>
              <a:p>
                <a:r>
                  <a:rPr lang="en-US">
                    <a:noFill/>
                  </a:rPr>
                  <a:t> </a:t>
                </a:r>
              </a:p>
            </p:txBody>
          </p:sp>
        </mc:Fallback>
      </mc:AlternateContent>
      <p:sp>
        <p:nvSpPr>
          <p:cNvPr id="4" name="Slide Number Placeholder 3"/>
          <p:cNvSpPr>
            <a:spLocks noGrp="1"/>
          </p:cNvSpPr>
          <p:nvPr>
            <p:ph type="sldNum" sz="quarter" idx="11"/>
          </p:nvPr>
        </p:nvSpPr>
        <p:spPr/>
        <p:txBody>
          <a:bodyPr/>
          <a:lstStyle/>
          <a:p>
            <a:fld id="{FF2AC4D6-9D50-4D6D-A575-257D46603A57}" type="slidenum">
              <a:rPr lang="en-US" smtClean="0"/>
              <a:t>17</a:t>
            </a:fld>
            <a:endParaRPr lang="en-US"/>
          </a:p>
        </p:txBody>
      </p:sp>
    </p:spTree>
    <p:extLst>
      <p:ext uri="{BB962C8B-B14F-4D97-AF65-F5344CB8AC3E}">
        <p14:creationId xmlns:p14="http://schemas.microsoft.com/office/powerpoint/2010/main" val="3746946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derivatives useful?</a:t>
            </a:r>
          </a:p>
        </p:txBody>
      </p:sp>
      <p:sp>
        <p:nvSpPr>
          <p:cNvPr id="3" name="Content Placeholder 2"/>
          <p:cNvSpPr>
            <a:spLocks noGrp="1"/>
          </p:cNvSpPr>
          <p:nvPr>
            <p:ph idx="1"/>
          </p:nvPr>
        </p:nvSpPr>
        <p:spPr>
          <a:xfrm>
            <a:off x="1295400" y="1905000"/>
            <a:ext cx="8001000" cy="4064559"/>
          </a:xfrm>
        </p:spPr>
        <p:txBody>
          <a:bodyPr>
            <a:normAutofit lnSpcReduction="10000"/>
          </a:bodyPr>
          <a:lstStyle/>
          <a:p>
            <a:r>
              <a:rPr lang="en-US" dirty="0"/>
              <a:t>Tells us how quickly something is changing.</a:t>
            </a:r>
          </a:p>
          <a:p>
            <a:r>
              <a:rPr lang="en-US" dirty="0"/>
              <a:t>In physics: velocity is the derivative of position and acceleration is the derivative of velocity (with respect to time).</a:t>
            </a:r>
          </a:p>
          <a:p>
            <a:r>
              <a:rPr lang="en-US" dirty="0"/>
              <a:t>Optimization: Derivatives are crucial for finding the minimum or maximum of functions.</a:t>
            </a:r>
          </a:p>
          <a:p>
            <a:r>
              <a:rPr lang="en-US" dirty="0"/>
              <a:t>And much </a:t>
            </a:r>
            <a:r>
              <a:rPr lang="en-US" dirty="0" err="1"/>
              <a:t>much</a:t>
            </a:r>
            <a:r>
              <a:rPr lang="en-US" dirty="0"/>
              <a:t> more.</a:t>
            </a:r>
          </a:p>
        </p:txBody>
      </p:sp>
      <p:sp>
        <p:nvSpPr>
          <p:cNvPr id="4" name="Slide Number Placeholder 3"/>
          <p:cNvSpPr>
            <a:spLocks noGrp="1"/>
          </p:cNvSpPr>
          <p:nvPr>
            <p:ph type="sldNum" sz="quarter" idx="11"/>
          </p:nvPr>
        </p:nvSpPr>
        <p:spPr/>
        <p:txBody>
          <a:bodyPr/>
          <a:lstStyle/>
          <a:p>
            <a:fld id="{FF2AC4D6-9D50-4D6D-A575-257D46603A57}" type="slidenum">
              <a:rPr lang="en-US" smtClean="0"/>
              <a:t>18</a:t>
            </a:fld>
            <a:endParaRPr lang="en-US"/>
          </a:p>
        </p:txBody>
      </p:sp>
    </p:spTree>
    <p:extLst>
      <p:ext uri="{BB962C8B-B14F-4D97-AF65-F5344CB8AC3E}">
        <p14:creationId xmlns:p14="http://schemas.microsoft.com/office/powerpoint/2010/main" val="668686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065" y="152400"/>
            <a:ext cx="8229600" cy="1143000"/>
          </a:xfrm>
        </p:spPr>
        <p:txBody>
          <a:bodyPr/>
          <a:lstStyle/>
          <a:p>
            <a:r>
              <a:rPr lang="en-US" dirty="0"/>
              <a:t>Computing derivatives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21044" y="1080166"/>
                <a:ext cx="8382000" cy="1778559"/>
              </a:xfrm>
            </p:spPr>
            <p:txBody>
              <a:bodyPr/>
              <a:lstStyle/>
              <a:p>
                <a:r>
                  <a:rPr lang="en-US" sz="2400" dirty="0"/>
                  <a:t>To compute the slope of a line, we take </a:t>
                </a:r>
                <a14:m>
                  <m:oMath xmlns:m="http://schemas.openxmlformats.org/officeDocument/2006/math">
                    <m:f>
                      <m:fPr>
                        <m:ctrlPr>
                          <a:rPr lang="en-US" sz="2400" i="1">
                            <a:latin typeface="Cambria Math"/>
                          </a:rPr>
                        </m:ctrlPr>
                      </m:fPr>
                      <m:num>
                        <m:r>
                          <a:rPr lang="en-US" sz="2400" i="1">
                            <a:latin typeface="Cambria Math"/>
                            <a:ea typeface="Cambria Math"/>
                          </a:rPr>
                          <m:t>∆</m:t>
                        </m:r>
                        <m:r>
                          <a:rPr lang="en-US" sz="2400" i="1">
                            <a:latin typeface="Cambria Math"/>
                            <a:ea typeface="Cambria Math"/>
                          </a:rPr>
                          <m:t>𝑦</m:t>
                        </m:r>
                      </m:num>
                      <m:den>
                        <m:r>
                          <a:rPr lang="en-US" sz="2400" i="1">
                            <a:latin typeface="Cambria Math"/>
                            <a:ea typeface="Cambria Math"/>
                          </a:rPr>
                          <m:t>∆</m:t>
                        </m:r>
                        <m:r>
                          <a:rPr lang="en-US" sz="2400" i="1">
                            <a:latin typeface="Cambria Math"/>
                            <a:ea typeface="Cambria Math"/>
                          </a:rPr>
                          <m:t>𝑥</m:t>
                        </m:r>
                      </m:den>
                    </m:f>
                    <m:r>
                      <a:rPr lang="en-US" sz="2400" b="0" i="0" smtClean="0">
                        <a:latin typeface="Cambria Math"/>
                        <a:ea typeface="Cambria Math"/>
                      </a:rPr>
                      <m:t> (</m:t>
                    </m:r>
                  </m:oMath>
                </a14:m>
                <a:r>
                  <a:rPr lang="en-US" sz="2400" dirty="0"/>
                  <a:t>rise/run)</a:t>
                </a:r>
              </a:p>
              <a:p>
                <a:r>
                  <a:rPr lang="en-US" sz="2400" dirty="0"/>
                  <a:t>We could try to do the same thing with a function, taking </a:t>
                </a:r>
                <a14:m>
                  <m:oMath xmlns:m="http://schemas.openxmlformats.org/officeDocument/2006/math">
                    <m:f>
                      <m:fPr>
                        <m:ctrlPr>
                          <a:rPr lang="en-US" sz="2400" i="1">
                            <a:latin typeface="Cambria Math"/>
                          </a:rPr>
                        </m:ctrlPr>
                      </m:fPr>
                      <m:num>
                        <m:r>
                          <a:rPr lang="en-US" sz="2400" b="0" i="1" smtClean="0">
                            <a:latin typeface="Cambria Math"/>
                            <a:ea typeface="Cambria Math"/>
                          </a:rPr>
                          <m:t>𝑓</m:t>
                        </m:r>
                        <m:d>
                          <m:dPr>
                            <m:ctrlPr>
                              <a:rPr lang="en-US" sz="2400" b="0" i="1" smtClean="0">
                                <a:latin typeface="Cambria Math"/>
                                <a:ea typeface="Cambria Math"/>
                              </a:rPr>
                            </m:ctrlPr>
                          </m:dPr>
                          <m:e>
                            <m:r>
                              <a:rPr lang="en-US" sz="2400" b="0" i="1" smtClean="0">
                                <a:latin typeface="Cambria Math"/>
                                <a:ea typeface="Cambria Math"/>
                              </a:rPr>
                              <m:t>𝑥</m:t>
                            </m:r>
                            <m:r>
                              <a:rPr lang="en-US" sz="2400" b="0" i="1" smtClean="0">
                                <a:latin typeface="Cambria Math"/>
                                <a:ea typeface="Cambria Math"/>
                              </a:rPr>
                              <m:t>+∆</m:t>
                            </m:r>
                            <m:r>
                              <a:rPr lang="en-US" sz="2400" i="1">
                                <a:latin typeface="Cambria Math"/>
                                <a:ea typeface="Cambria Math"/>
                              </a:rPr>
                              <m:t>𝑥</m:t>
                            </m:r>
                          </m:e>
                        </m:d>
                        <m:r>
                          <a:rPr lang="en-US" sz="2400" b="0" i="1" smtClean="0">
                            <a:latin typeface="Cambria Math"/>
                            <a:ea typeface="Cambria Math"/>
                          </a:rPr>
                          <m:t>−</m:t>
                        </m:r>
                        <m:r>
                          <a:rPr lang="en-US" sz="2400" b="0" i="1" smtClean="0">
                            <a:latin typeface="Cambria Math"/>
                            <a:ea typeface="Cambria Math"/>
                          </a:rPr>
                          <m:t>𝑓</m:t>
                        </m:r>
                        <m:r>
                          <a:rPr lang="en-US" sz="2400" b="0" i="1" smtClean="0">
                            <a:latin typeface="Cambria Math"/>
                            <a:ea typeface="Cambria Math"/>
                          </a:rPr>
                          <m:t>(</m:t>
                        </m:r>
                        <m:r>
                          <a:rPr lang="en-US" sz="2400" b="0" i="1" smtClean="0">
                            <a:latin typeface="Cambria Math"/>
                            <a:ea typeface="Cambria Math"/>
                          </a:rPr>
                          <m:t>𝑥</m:t>
                        </m:r>
                        <m:r>
                          <a:rPr lang="en-US" sz="2400" b="0" i="1" smtClean="0">
                            <a:latin typeface="Cambria Math"/>
                            <a:ea typeface="Cambria Math"/>
                          </a:rPr>
                          <m:t>)</m:t>
                        </m:r>
                      </m:num>
                      <m:den>
                        <m:d>
                          <m:dPr>
                            <m:ctrlPr>
                              <a:rPr lang="en-US" sz="2400" b="0" i="1" smtClean="0">
                                <a:latin typeface="Cambria Math"/>
                                <a:ea typeface="Cambria Math"/>
                              </a:rPr>
                            </m:ctrlPr>
                          </m:dPr>
                          <m:e>
                            <m:r>
                              <a:rPr lang="en-US" sz="2400" b="0" i="1" smtClean="0">
                                <a:latin typeface="Cambria Math"/>
                                <a:ea typeface="Cambria Math"/>
                              </a:rPr>
                              <m:t>𝑥</m:t>
                            </m:r>
                            <m:r>
                              <a:rPr lang="en-US" sz="2400" b="0" i="1" smtClean="0">
                                <a:latin typeface="Cambria Math"/>
                                <a:ea typeface="Cambria Math"/>
                              </a:rPr>
                              <m:t>+∆</m:t>
                            </m:r>
                            <m:r>
                              <a:rPr lang="en-US" sz="2400" i="1">
                                <a:latin typeface="Cambria Math"/>
                                <a:ea typeface="Cambria Math"/>
                              </a:rPr>
                              <m:t>𝑥</m:t>
                            </m:r>
                          </m:e>
                        </m:d>
                        <m:r>
                          <a:rPr lang="en-US" sz="2400" b="0" i="1" smtClean="0">
                            <a:latin typeface="Cambria Math"/>
                            <a:ea typeface="Cambria Math"/>
                          </a:rPr>
                          <m:t>−</m:t>
                        </m:r>
                        <m:r>
                          <a:rPr lang="en-US" sz="2400" b="0" i="1" smtClean="0">
                            <a:latin typeface="Cambria Math"/>
                            <a:ea typeface="Cambria Math"/>
                          </a:rPr>
                          <m:t>𝑥</m:t>
                        </m:r>
                      </m:den>
                    </m:f>
                    <m:r>
                      <a:rPr lang="en-US" sz="2400" b="0" i="1" smtClean="0">
                        <a:latin typeface="Cambria Math"/>
                        <a:ea typeface="Cambria Math"/>
                      </a:rPr>
                      <m:t>=</m:t>
                    </m:r>
                    <m:f>
                      <m:fPr>
                        <m:ctrlPr>
                          <a:rPr lang="en-US" sz="2400" i="1">
                            <a:latin typeface="Cambria Math"/>
                          </a:rPr>
                        </m:ctrlPr>
                      </m:fPr>
                      <m:num>
                        <m:r>
                          <a:rPr lang="en-US" sz="2400" i="1">
                            <a:latin typeface="Cambria Math"/>
                            <a:ea typeface="Cambria Math"/>
                          </a:rPr>
                          <m:t>𝑓</m:t>
                        </m:r>
                        <m:d>
                          <m:dPr>
                            <m:ctrlPr>
                              <a:rPr lang="en-US" sz="2400" i="1">
                                <a:latin typeface="Cambria Math"/>
                                <a:ea typeface="Cambria Math"/>
                              </a:rPr>
                            </m:ctrlPr>
                          </m:dPr>
                          <m:e>
                            <m:r>
                              <a:rPr lang="en-US" sz="2400" i="1">
                                <a:latin typeface="Cambria Math"/>
                                <a:ea typeface="Cambria Math"/>
                              </a:rPr>
                              <m:t>𝑥</m:t>
                            </m:r>
                            <m:r>
                              <a:rPr lang="en-US" sz="2400" i="1">
                                <a:latin typeface="Cambria Math"/>
                                <a:ea typeface="Cambria Math"/>
                              </a:rPr>
                              <m:t>+∆</m:t>
                            </m:r>
                            <m:r>
                              <a:rPr lang="en-US" sz="2400" i="1">
                                <a:latin typeface="Cambria Math"/>
                                <a:ea typeface="Cambria Math"/>
                              </a:rPr>
                              <m:t>𝑥</m:t>
                            </m:r>
                          </m:e>
                        </m:d>
                        <m:r>
                          <a:rPr lang="en-US" sz="2400" i="1">
                            <a:latin typeface="Cambria Math"/>
                            <a:ea typeface="Cambria Math"/>
                          </a:rPr>
                          <m:t>−</m:t>
                        </m:r>
                        <m:r>
                          <a:rPr lang="en-US" sz="2400" i="1">
                            <a:latin typeface="Cambria Math"/>
                            <a:ea typeface="Cambria Math"/>
                          </a:rPr>
                          <m:t>𝑓</m:t>
                        </m:r>
                        <m:r>
                          <a:rPr lang="en-US" sz="2400" i="1">
                            <a:latin typeface="Cambria Math"/>
                            <a:ea typeface="Cambria Math"/>
                          </a:rPr>
                          <m:t>(</m:t>
                        </m:r>
                        <m:r>
                          <a:rPr lang="en-US" sz="2400" i="1">
                            <a:latin typeface="Cambria Math"/>
                            <a:ea typeface="Cambria Math"/>
                          </a:rPr>
                          <m:t>𝑥</m:t>
                        </m:r>
                        <m:r>
                          <a:rPr lang="en-US" sz="2400" i="1">
                            <a:latin typeface="Cambria Math"/>
                            <a:ea typeface="Cambria Math"/>
                          </a:rPr>
                          <m:t>)</m:t>
                        </m:r>
                      </m:num>
                      <m:den>
                        <m:r>
                          <a:rPr lang="en-US" sz="2400" i="1">
                            <a:latin typeface="Cambria Math"/>
                            <a:ea typeface="Cambria Math"/>
                          </a:rPr>
                          <m:t>∆</m:t>
                        </m:r>
                        <m:r>
                          <a:rPr lang="en-US" sz="2400" i="1">
                            <a:latin typeface="Cambria Math"/>
                            <a:ea typeface="Cambria Math"/>
                          </a:rPr>
                          <m:t>𝑥</m:t>
                        </m:r>
                      </m:den>
                    </m:f>
                  </m:oMath>
                </a14:m>
                <a:endParaRPr lang="en-US" sz="2400" dirty="0"/>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21044" y="1080166"/>
                <a:ext cx="8382000" cy="1778559"/>
              </a:xfrm>
              <a:blipFill>
                <a:blip r:embed="rId2"/>
                <a:stretch>
                  <a:fillRect l="-291"/>
                </a:stretch>
              </a:blipFill>
            </p:spPr>
            <p:txBody>
              <a:bodyPr/>
              <a:lstStyle/>
              <a:p>
                <a:r>
                  <a:rPr lang="en-US">
                    <a:noFill/>
                  </a:rPr>
                  <a:t> </a:t>
                </a:r>
              </a:p>
            </p:txBody>
          </p:sp>
        </mc:Fallback>
      </mc:AlternateContent>
      <p:sp>
        <p:nvSpPr>
          <p:cNvPr id="41" name="Rectangle 40"/>
          <p:cNvSpPr/>
          <p:nvPr/>
        </p:nvSpPr>
        <p:spPr>
          <a:xfrm>
            <a:off x="5925475" y="567961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p:nvSpPr>
        <p:spPr>
          <a:xfrm>
            <a:off x="6291235" y="567961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p:nvSpPr>
        <p:spPr>
          <a:xfrm>
            <a:off x="5925475" y="531385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p:nvSpPr>
        <p:spPr>
          <a:xfrm>
            <a:off x="6291235" y="531385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p:nvSpPr>
        <p:spPr>
          <a:xfrm>
            <a:off x="6642281" y="567961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7008041" y="567961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Rectangle 47"/>
          <p:cNvSpPr/>
          <p:nvPr/>
        </p:nvSpPr>
        <p:spPr>
          <a:xfrm>
            <a:off x="6642281" y="531385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ectangle 48"/>
          <p:cNvSpPr/>
          <p:nvPr/>
        </p:nvSpPr>
        <p:spPr>
          <a:xfrm>
            <a:off x="7008041" y="531385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Rectangle 49"/>
          <p:cNvSpPr/>
          <p:nvPr/>
        </p:nvSpPr>
        <p:spPr>
          <a:xfrm>
            <a:off x="5925475" y="494809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Rectangle 50"/>
          <p:cNvSpPr/>
          <p:nvPr/>
        </p:nvSpPr>
        <p:spPr>
          <a:xfrm>
            <a:off x="6291235" y="494809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Rectangle 51"/>
          <p:cNvSpPr/>
          <p:nvPr/>
        </p:nvSpPr>
        <p:spPr>
          <a:xfrm>
            <a:off x="5925475" y="458233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Rectangle 52"/>
          <p:cNvSpPr/>
          <p:nvPr/>
        </p:nvSpPr>
        <p:spPr>
          <a:xfrm>
            <a:off x="6291235" y="458233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Rectangle 53"/>
          <p:cNvSpPr/>
          <p:nvPr/>
        </p:nvSpPr>
        <p:spPr>
          <a:xfrm>
            <a:off x="6642281" y="494809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Rectangle 54"/>
          <p:cNvSpPr/>
          <p:nvPr/>
        </p:nvSpPr>
        <p:spPr>
          <a:xfrm>
            <a:off x="7008041" y="494809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Rectangle 55"/>
          <p:cNvSpPr/>
          <p:nvPr/>
        </p:nvSpPr>
        <p:spPr>
          <a:xfrm>
            <a:off x="6642281" y="458233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7008041" y="458233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Rectangle 57"/>
          <p:cNvSpPr/>
          <p:nvPr/>
        </p:nvSpPr>
        <p:spPr>
          <a:xfrm>
            <a:off x="7379582" y="567961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Rectangle 58"/>
          <p:cNvSpPr/>
          <p:nvPr/>
        </p:nvSpPr>
        <p:spPr>
          <a:xfrm>
            <a:off x="7745342" y="567961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Rectangle 59"/>
          <p:cNvSpPr/>
          <p:nvPr/>
        </p:nvSpPr>
        <p:spPr>
          <a:xfrm>
            <a:off x="7379582" y="531385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Rectangle 60"/>
          <p:cNvSpPr/>
          <p:nvPr/>
        </p:nvSpPr>
        <p:spPr>
          <a:xfrm>
            <a:off x="7745342" y="531385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Rectangle 61"/>
          <p:cNvSpPr/>
          <p:nvPr/>
        </p:nvSpPr>
        <p:spPr>
          <a:xfrm>
            <a:off x="8096388" y="567961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Rectangle 62"/>
          <p:cNvSpPr/>
          <p:nvPr/>
        </p:nvSpPr>
        <p:spPr>
          <a:xfrm>
            <a:off x="8462148" y="567961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Rectangle 63"/>
          <p:cNvSpPr/>
          <p:nvPr/>
        </p:nvSpPr>
        <p:spPr>
          <a:xfrm>
            <a:off x="8096388" y="531385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Rectangle 64"/>
          <p:cNvSpPr/>
          <p:nvPr/>
        </p:nvSpPr>
        <p:spPr>
          <a:xfrm>
            <a:off x="8462148" y="531385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Rectangle 65"/>
          <p:cNvSpPr/>
          <p:nvPr/>
        </p:nvSpPr>
        <p:spPr>
          <a:xfrm>
            <a:off x="7379582" y="494809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Rectangle 66"/>
          <p:cNvSpPr/>
          <p:nvPr/>
        </p:nvSpPr>
        <p:spPr>
          <a:xfrm>
            <a:off x="7745342" y="494809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Rectangle 67"/>
          <p:cNvSpPr/>
          <p:nvPr/>
        </p:nvSpPr>
        <p:spPr>
          <a:xfrm>
            <a:off x="7379582" y="458233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Rectangle 68"/>
          <p:cNvSpPr/>
          <p:nvPr/>
        </p:nvSpPr>
        <p:spPr>
          <a:xfrm>
            <a:off x="7745342" y="458233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Rectangle 69"/>
          <p:cNvSpPr/>
          <p:nvPr/>
        </p:nvSpPr>
        <p:spPr>
          <a:xfrm>
            <a:off x="8096388" y="494809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Rectangle 70"/>
          <p:cNvSpPr/>
          <p:nvPr/>
        </p:nvSpPr>
        <p:spPr>
          <a:xfrm>
            <a:off x="8462148" y="494809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Rectangle 71"/>
          <p:cNvSpPr/>
          <p:nvPr/>
        </p:nvSpPr>
        <p:spPr>
          <a:xfrm>
            <a:off x="8096388" y="458233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Rectangle 72"/>
          <p:cNvSpPr/>
          <p:nvPr/>
        </p:nvSpPr>
        <p:spPr>
          <a:xfrm>
            <a:off x="8462148" y="458233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Rectangle 73"/>
          <p:cNvSpPr/>
          <p:nvPr/>
        </p:nvSpPr>
        <p:spPr>
          <a:xfrm>
            <a:off x="5925475" y="421657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5" name="Rectangle 74"/>
          <p:cNvSpPr/>
          <p:nvPr/>
        </p:nvSpPr>
        <p:spPr>
          <a:xfrm>
            <a:off x="6291235" y="421657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5925475" y="385081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6291235" y="385081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8" name="Rectangle 77"/>
          <p:cNvSpPr/>
          <p:nvPr/>
        </p:nvSpPr>
        <p:spPr>
          <a:xfrm>
            <a:off x="6642281" y="421657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7008041" y="421657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6642281" y="385081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7008041" y="385081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5925475" y="348505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6291235" y="348505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4" name="Rectangle 83"/>
          <p:cNvSpPr/>
          <p:nvPr/>
        </p:nvSpPr>
        <p:spPr>
          <a:xfrm>
            <a:off x="5925475" y="311929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6291235" y="311929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6642281" y="348505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Rectangle 86"/>
          <p:cNvSpPr/>
          <p:nvPr/>
        </p:nvSpPr>
        <p:spPr>
          <a:xfrm>
            <a:off x="7008041" y="348505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87"/>
          <p:cNvSpPr/>
          <p:nvPr/>
        </p:nvSpPr>
        <p:spPr>
          <a:xfrm>
            <a:off x="6642281" y="311929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88"/>
          <p:cNvSpPr/>
          <p:nvPr/>
        </p:nvSpPr>
        <p:spPr>
          <a:xfrm>
            <a:off x="7008041" y="311929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0" name="Rectangle 89"/>
          <p:cNvSpPr/>
          <p:nvPr/>
        </p:nvSpPr>
        <p:spPr>
          <a:xfrm>
            <a:off x="7379582" y="421657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1" name="Rectangle 90"/>
          <p:cNvSpPr/>
          <p:nvPr/>
        </p:nvSpPr>
        <p:spPr>
          <a:xfrm>
            <a:off x="7745342" y="421657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2" name="Rectangle 91"/>
          <p:cNvSpPr/>
          <p:nvPr/>
        </p:nvSpPr>
        <p:spPr>
          <a:xfrm>
            <a:off x="7379582" y="385081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3" name="Rectangle 92"/>
          <p:cNvSpPr/>
          <p:nvPr/>
        </p:nvSpPr>
        <p:spPr>
          <a:xfrm>
            <a:off x="7745342" y="385081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4" name="Rectangle 93"/>
          <p:cNvSpPr/>
          <p:nvPr/>
        </p:nvSpPr>
        <p:spPr>
          <a:xfrm>
            <a:off x="8096388" y="421657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Rectangle 94"/>
          <p:cNvSpPr/>
          <p:nvPr/>
        </p:nvSpPr>
        <p:spPr>
          <a:xfrm>
            <a:off x="8462148" y="421657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Rectangle 95"/>
          <p:cNvSpPr/>
          <p:nvPr/>
        </p:nvSpPr>
        <p:spPr>
          <a:xfrm>
            <a:off x="8096388" y="385081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Rectangle 96"/>
          <p:cNvSpPr/>
          <p:nvPr/>
        </p:nvSpPr>
        <p:spPr>
          <a:xfrm>
            <a:off x="8462148" y="385081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Rectangle 97"/>
          <p:cNvSpPr/>
          <p:nvPr/>
        </p:nvSpPr>
        <p:spPr>
          <a:xfrm>
            <a:off x="7379582" y="348505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Rectangle 98"/>
          <p:cNvSpPr/>
          <p:nvPr/>
        </p:nvSpPr>
        <p:spPr>
          <a:xfrm>
            <a:off x="7745342" y="348505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Rectangle 99"/>
          <p:cNvSpPr/>
          <p:nvPr/>
        </p:nvSpPr>
        <p:spPr>
          <a:xfrm>
            <a:off x="7379582" y="311929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7745342" y="311929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8096388" y="348505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3" name="Rectangle 102"/>
          <p:cNvSpPr/>
          <p:nvPr/>
        </p:nvSpPr>
        <p:spPr>
          <a:xfrm>
            <a:off x="8462148" y="348505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4" name="Rectangle 103"/>
          <p:cNvSpPr/>
          <p:nvPr/>
        </p:nvSpPr>
        <p:spPr>
          <a:xfrm>
            <a:off x="8096388" y="311929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8462148" y="3119294"/>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TextBox 107"/>
          <p:cNvSpPr txBox="1"/>
          <p:nvPr/>
        </p:nvSpPr>
        <p:spPr>
          <a:xfrm>
            <a:off x="7218774" y="6409554"/>
            <a:ext cx="381000" cy="461665"/>
          </a:xfrm>
          <a:prstGeom prst="rect">
            <a:avLst/>
          </a:prstGeom>
          <a:noFill/>
        </p:spPr>
        <p:txBody>
          <a:bodyPr wrap="square" rtlCol="0">
            <a:spAutoFit/>
          </a:bodyPr>
          <a:lstStyle/>
          <a:p>
            <a:r>
              <a:rPr lang="en-US" sz="2400" dirty="0">
                <a:solidFill>
                  <a:prstClr val="black"/>
                </a:solidFill>
              </a:rPr>
              <a:t>x</a:t>
            </a:r>
          </a:p>
        </p:txBody>
      </p:sp>
      <p:sp>
        <p:nvSpPr>
          <p:cNvPr id="109" name="TextBox 108"/>
          <p:cNvSpPr txBox="1"/>
          <p:nvPr/>
        </p:nvSpPr>
        <p:spPr>
          <a:xfrm>
            <a:off x="7218774" y="6045374"/>
            <a:ext cx="381000" cy="461665"/>
          </a:xfrm>
          <a:prstGeom prst="rect">
            <a:avLst/>
          </a:prstGeom>
          <a:noFill/>
        </p:spPr>
        <p:txBody>
          <a:bodyPr wrap="square" rtlCol="0">
            <a:spAutoFit/>
          </a:bodyPr>
          <a:lstStyle/>
          <a:p>
            <a:r>
              <a:rPr lang="en-US" sz="2400" dirty="0">
                <a:solidFill>
                  <a:prstClr val="black"/>
                </a:solidFill>
              </a:rPr>
              <a:t>0</a:t>
            </a:r>
          </a:p>
        </p:txBody>
      </p:sp>
      <p:sp>
        <p:nvSpPr>
          <p:cNvPr id="110" name="TextBox 109"/>
          <p:cNvSpPr txBox="1"/>
          <p:nvPr/>
        </p:nvSpPr>
        <p:spPr>
          <a:xfrm>
            <a:off x="7545646" y="6045374"/>
            <a:ext cx="381000" cy="461665"/>
          </a:xfrm>
          <a:prstGeom prst="rect">
            <a:avLst/>
          </a:prstGeom>
          <a:noFill/>
        </p:spPr>
        <p:txBody>
          <a:bodyPr wrap="square" rtlCol="0">
            <a:spAutoFit/>
          </a:bodyPr>
          <a:lstStyle/>
          <a:p>
            <a:r>
              <a:rPr lang="en-US" sz="2400" dirty="0">
                <a:solidFill>
                  <a:prstClr val="black"/>
                </a:solidFill>
              </a:rPr>
              <a:t>1</a:t>
            </a:r>
          </a:p>
        </p:txBody>
      </p:sp>
      <p:sp>
        <p:nvSpPr>
          <p:cNvPr id="111" name="TextBox 110"/>
          <p:cNvSpPr txBox="1"/>
          <p:nvPr/>
        </p:nvSpPr>
        <p:spPr>
          <a:xfrm>
            <a:off x="7888546" y="6045373"/>
            <a:ext cx="381000" cy="461665"/>
          </a:xfrm>
          <a:prstGeom prst="rect">
            <a:avLst/>
          </a:prstGeom>
          <a:noFill/>
        </p:spPr>
        <p:txBody>
          <a:bodyPr wrap="square" rtlCol="0">
            <a:spAutoFit/>
          </a:bodyPr>
          <a:lstStyle/>
          <a:p>
            <a:r>
              <a:rPr lang="en-US" sz="2400" dirty="0">
                <a:solidFill>
                  <a:prstClr val="black"/>
                </a:solidFill>
              </a:rPr>
              <a:t>2</a:t>
            </a:r>
          </a:p>
        </p:txBody>
      </p:sp>
      <p:sp>
        <p:nvSpPr>
          <p:cNvPr id="112" name="TextBox 111"/>
          <p:cNvSpPr txBox="1"/>
          <p:nvPr/>
        </p:nvSpPr>
        <p:spPr>
          <a:xfrm>
            <a:off x="8279268" y="6045374"/>
            <a:ext cx="381000" cy="461665"/>
          </a:xfrm>
          <a:prstGeom prst="rect">
            <a:avLst/>
          </a:prstGeom>
          <a:noFill/>
        </p:spPr>
        <p:txBody>
          <a:bodyPr wrap="square" rtlCol="0">
            <a:spAutoFit/>
          </a:bodyPr>
          <a:lstStyle/>
          <a:p>
            <a:r>
              <a:rPr lang="en-US" sz="2400" dirty="0">
                <a:solidFill>
                  <a:prstClr val="black"/>
                </a:solidFill>
              </a:rPr>
              <a:t>3</a:t>
            </a:r>
          </a:p>
        </p:txBody>
      </p:sp>
      <p:sp>
        <p:nvSpPr>
          <p:cNvPr id="113" name="TextBox 112"/>
          <p:cNvSpPr txBox="1"/>
          <p:nvPr/>
        </p:nvSpPr>
        <p:spPr>
          <a:xfrm>
            <a:off x="8660268" y="6045372"/>
            <a:ext cx="381000" cy="461665"/>
          </a:xfrm>
          <a:prstGeom prst="rect">
            <a:avLst/>
          </a:prstGeom>
          <a:noFill/>
        </p:spPr>
        <p:txBody>
          <a:bodyPr wrap="square" rtlCol="0">
            <a:spAutoFit/>
          </a:bodyPr>
          <a:lstStyle/>
          <a:p>
            <a:r>
              <a:rPr lang="en-US" sz="2400" dirty="0">
                <a:solidFill>
                  <a:prstClr val="black"/>
                </a:solidFill>
              </a:rPr>
              <a:t>4</a:t>
            </a:r>
          </a:p>
        </p:txBody>
      </p:sp>
      <p:sp>
        <p:nvSpPr>
          <p:cNvPr id="114" name="TextBox 113"/>
          <p:cNvSpPr txBox="1"/>
          <p:nvPr/>
        </p:nvSpPr>
        <p:spPr>
          <a:xfrm>
            <a:off x="6741078" y="6045374"/>
            <a:ext cx="533926" cy="461665"/>
          </a:xfrm>
          <a:prstGeom prst="rect">
            <a:avLst/>
          </a:prstGeom>
          <a:noFill/>
        </p:spPr>
        <p:txBody>
          <a:bodyPr wrap="square" rtlCol="0">
            <a:spAutoFit/>
          </a:bodyPr>
          <a:lstStyle/>
          <a:p>
            <a:r>
              <a:rPr lang="en-US" sz="2400" dirty="0">
                <a:solidFill>
                  <a:prstClr val="black"/>
                </a:solidFill>
              </a:rPr>
              <a:t>-1</a:t>
            </a:r>
          </a:p>
        </p:txBody>
      </p:sp>
      <p:sp>
        <p:nvSpPr>
          <p:cNvPr id="115" name="TextBox 114"/>
          <p:cNvSpPr txBox="1"/>
          <p:nvPr/>
        </p:nvSpPr>
        <p:spPr>
          <a:xfrm>
            <a:off x="6423140" y="6035521"/>
            <a:ext cx="533926" cy="461665"/>
          </a:xfrm>
          <a:prstGeom prst="rect">
            <a:avLst/>
          </a:prstGeom>
          <a:noFill/>
        </p:spPr>
        <p:txBody>
          <a:bodyPr wrap="square" rtlCol="0">
            <a:spAutoFit/>
          </a:bodyPr>
          <a:lstStyle/>
          <a:p>
            <a:r>
              <a:rPr lang="en-US" sz="2400" dirty="0">
                <a:solidFill>
                  <a:prstClr val="black"/>
                </a:solidFill>
              </a:rPr>
              <a:t>-2</a:t>
            </a:r>
          </a:p>
        </p:txBody>
      </p:sp>
      <p:sp>
        <p:nvSpPr>
          <p:cNvPr id="116" name="TextBox 115"/>
          <p:cNvSpPr txBox="1"/>
          <p:nvPr/>
        </p:nvSpPr>
        <p:spPr>
          <a:xfrm>
            <a:off x="6052650" y="6051562"/>
            <a:ext cx="533926" cy="461665"/>
          </a:xfrm>
          <a:prstGeom prst="rect">
            <a:avLst/>
          </a:prstGeom>
          <a:noFill/>
        </p:spPr>
        <p:txBody>
          <a:bodyPr wrap="square" rtlCol="0">
            <a:spAutoFit/>
          </a:bodyPr>
          <a:lstStyle/>
          <a:p>
            <a:r>
              <a:rPr lang="en-US" sz="2400" dirty="0">
                <a:solidFill>
                  <a:prstClr val="black"/>
                </a:solidFill>
              </a:rPr>
              <a:t>-3</a:t>
            </a:r>
          </a:p>
        </p:txBody>
      </p:sp>
      <p:sp>
        <p:nvSpPr>
          <p:cNvPr id="117" name="TextBox 116"/>
          <p:cNvSpPr txBox="1"/>
          <p:nvPr/>
        </p:nvSpPr>
        <p:spPr>
          <a:xfrm>
            <a:off x="5679007" y="6057750"/>
            <a:ext cx="533926" cy="461665"/>
          </a:xfrm>
          <a:prstGeom prst="rect">
            <a:avLst/>
          </a:prstGeom>
          <a:noFill/>
        </p:spPr>
        <p:txBody>
          <a:bodyPr wrap="square" rtlCol="0">
            <a:spAutoFit/>
          </a:bodyPr>
          <a:lstStyle/>
          <a:p>
            <a:r>
              <a:rPr lang="en-US" sz="2400" dirty="0">
                <a:solidFill>
                  <a:prstClr val="black"/>
                </a:solidFill>
              </a:rPr>
              <a:t>-4</a:t>
            </a:r>
          </a:p>
        </p:txBody>
      </p:sp>
      <p:sp>
        <p:nvSpPr>
          <p:cNvPr id="118" name="TextBox 117"/>
          <p:cNvSpPr txBox="1"/>
          <p:nvPr/>
        </p:nvSpPr>
        <p:spPr>
          <a:xfrm>
            <a:off x="5488507" y="4351501"/>
            <a:ext cx="381000" cy="461665"/>
          </a:xfrm>
          <a:prstGeom prst="rect">
            <a:avLst/>
          </a:prstGeom>
          <a:noFill/>
        </p:spPr>
        <p:txBody>
          <a:bodyPr wrap="square" rtlCol="0">
            <a:spAutoFit/>
          </a:bodyPr>
          <a:lstStyle/>
          <a:p>
            <a:r>
              <a:rPr lang="en-US" sz="2400" dirty="0">
                <a:solidFill>
                  <a:prstClr val="black"/>
                </a:solidFill>
              </a:rPr>
              <a:t>0</a:t>
            </a:r>
          </a:p>
        </p:txBody>
      </p:sp>
      <p:sp>
        <p:nvSpPr>
          <p:cNvPr id="119" name="TextBox 118"/>
          <p:cNvSpPr txBox="1"/>
          <p:nvPr/>
        </p:nvSpPr>
        <p:spPr>
          <a:xfrm>
            <a:off x="5488507" y="4046436"/>
            <a:ext cx="381000" cy="461665"/>
          </a:xfrm>
          <a:prstGeom prst="rect">
            <a:avLst/>
          </a:prstGeom>
          <a:noFill/>
        </p:spPr>
        <p:txBody>
          <a:bodyPr wrap="square" rtlCol="0">
            <a:spAutoFit/>
          </a:bodyPr>
          <a:lstStyle/>
          <a:p>
            <a:r>
              <a:rPr lang="en-US" sz="2400" dirty="0">
                <a:solidFill>
                  <a:prstClr val="black"/>
                </a:solidFill>
              </a:rPr>
              <a:t>1</a:t>
            </a:r>
          </a:p>
        </p:txBody>
      </p:sp>
      <p:sp>
        <p:nvSpPr>
          <p:cNvPr id="120" name="TextBox 119"/>
          <p:cNvSpPr txBox="1"/>
          <p:nvPr/>
        </p:nvSpPr>
        <p:spPr>
          <a:xfrm>
            <a:off x="5488507" y="3619981"/>
            <a:ext cx="381000" cy="461665"/>
          </a:xfrm>
          <a:prstGeom prst="rect">
            <a:avLst/>
          </a:prstGeom>
          <a:noFill/>
        </p:spPr>
        <p:txBody>
          <a:bodyPr wrap="square" rtlCol="0">
            <a:spAutoFit/>
          </a:bodyPr>
          <a:lstStyle/>
          <a:p>
            <a:r>
              <a:rPr lang="en-US" sz="2400" dirty="0">
                <a:solidFill>
                  <a:prstClr val="black"/>
                </a:solidFill>
              </a:rPr>
              <a:t>2</a:t>
            </a:r>
          </a:p>
        </p:txBody>
      </p:sp>
      <p:sp>
        <p:nvSpPr>
          <p:cNvPr id="121" name="TextBox 120"/>
          <p:cNvSpPr txBox="1"/>
          <p:nvPr/>
        </p:nvSpPr>
        <p:spPr>
          <a:xfrm>
            <a:off x="5488507" y="3254221"/>
            <a:ext cx="381000" cy="461665"/>
          </a:xfrm>
          <a:prstGeom prst="rect">
            <a:avLst/>
          </a:prstGeom>
          <a:noFill/>
        </p:spPr>
        <p:txBody>
          <a:bodyPr wrap="square" rtlCol="0">
            <a:spAutoFit/>
          </a:bodyPr>
          <a:lstStyle/>
          <a:p>
            <a:r>
              <a:rPr lang="en-US" sz="2400" dirty="0">
                <a:solidFill>
                  <a:prstClr val="black"/>
                </a:solidFill>
              </a:rPr>
              <a:t>3</a:t>
            </a:r>
          </a:p>
        </p:txBody>
      </p:sp>
      <p:sp>
        <p:nvSpPr>
          <p:cNvPr id="122" name="TextBox 121"/>
          <p:cNvSpPr txBox="1"/>
          <p:nvPr/>
        </p:nvSpPr>
        <p:spPr>
          <a:xfrm>
            <a:off x="5488507" y="2888461"/>
            <a:ext cx="381000" cy="461665"/>
          </a:xfrm>
          <a:prstGeom prst="rect">
            <a:avLst/>
          </a:prstGeom>
          <a:noFill/>
        </p:spPr>
        <p:txBody>
          <a:bodyPr wrap="square" rtlCol="0">
            <a:spAutoFit/>
          </a:bodyPr>
          <a:lstStyle/>
          <a:p>
            <a:r>
              <a:rPr lang="en-US" sz="2400" dirty="0">
                <a:solidFill>
                  <a:prstClr val="black"/>
                </a:solidFill>
              </a:rPr>
              <a:t>4</a:t>
            </a:r>
          </a:p>
        </p:txBody>
      </p:sp>
      <p:sp>
        <p:nvSpPr>
          <p:cNvPr id="123" name="TextBox 122"/>
          <p:cNvSpPr txBox="1"/>
          <p:nvPr/>
        </p:nvSpPr>
        <p:spPr>
          <a:xfrm>
            <a:off x="5412044" y="4669309"/>
            <a:ext cx="533926" cy="461665"/>
          </a:xfrm>
          <a:prstGeom prst="rect">
            <a:avLst/>
          </a:prstGeom>
          <a:noFill/>
        </p:spPr>
        <p:txBody>
          <a:bodyPr wrap="square" rtlCol="0">
            <a:spAutoFit/>
          </a:bodyPr>
          <a:lstStyle/>
          <a:p>
            <a:r>
              <a:rPr lang="en-US" sz="2400" dirty="0">
                <a:solidFill>
                  <a:prstClr val="black"/>
                </a:solidFill>
              </a:rPr>
              <a:t>-1</a:t>
            </a:r>
          </a:p>
        </p:txBody>
      </p:sp>
      <p:sp>
        <p:nvSpPr>
          <p:cNvPr id="124" name="TextBox 123"/>
          <p:cNvSpPr txBox="1"/>
          <p:nvPr/>
        </p:nvSpPr>
        <p:spPr>
          <a:xfrm>
            <a:off x="5412044" y="5083021"/>
            <a:ext cx="533926" cy="461665"/>
          </a:xfrm>
          <a:prstGeom prst="rect">
            <a:avLst/>
          </a:prstGeom>
          <a:noFill/>
        </p:spPr>
        <p:txBody>
          <a:bodyPr wrap="square" rtlCol="0">
            <a:spAutoFit/>
          </a:bodyPr>
          <a:lstStyle/>
          <a:p>
            <a:r>
              <a:rPr lang="en-US" sz="2400" dirty="0">
                <a:solidFill>
                  <a:prstClr val="black"/>
                </a:solidFill>
              </a:rPr>
              <a:t>-2</a:t>
            </a:r>
          </a:p>
        </p:txBody>
      </p:sp>
      <p:sp>
        <p:nvSpPr>
          <p:cNvPr id="125" name="TextBox 124"/>
          <p:cNvSpPr txBox="1"/>
          <p:nvPr/>
        </p:nvSpPr>
        <p:spPr>
          <a:xfrm>
            <a:off x="5412044" y="5421839"/>
            <a:ext cx="533926" cy="461665"/>
          </a:xfrm>
          <a:prstGeom prst="rect">
            <a:avLst/>
          </a:prstGeom>
          <a:noFill/>
        </p:spPr>
        <p:txBody>
          <a:bodyPr wrap="square" rtlCol="0">
            <a:spAutoFit/>
          </a:bodyPr>
          <a:lstStyle/>
          <a:p>
            <a:r>
              <a:rPr lang="en-US" sz="2400" dirty="0">
                <a:solidFill>
                  <a:prstClr val="black"/>
                </a:solidFill>
              </a:rPr>
              <a:t>-3</a:t>
            </a:r>
          </a:p>
        </p:txBody>
      </p:sp>
      <p:sp>
        <p:nvSpPr>
          <p:cNvPr id="126" name="TextBox 125"/>
          <p:cNvSpPr txBox="1"/>
          <p:nvPr/>
        </p:nvSpPr>
        <p:spPr>
          <a:xfrm>
            <a:off x="5412044" y="5779334"/>
            <a:ext cx="533926" cy="461665"/>
          </a:xfrm>
          <a:prstGeom prst="rect">
            <a:avLst/>
          </a:prstGeom>
          <a:noFill/>
        </p:spPr>
        <p:txBody>
          <a:bodyPr wrap="square" rtlCol="0">
            <a:spAutoFit/>
          </a:bodyPr>
          <a:lstStyle/>
          <a:p>
            <a:r>
              <a:rPr lang="en-US" sz="2400" dirty="0">
                <a:solidFill>
                  <a:prstClr val="black"/>
                </a:solidFill>
              </a:rPr>
              <a:t>-4</a:t>
            </a:r>
          </a:p>
        </p:txBody>
      </p:sp>
      <mc:AlternateContent xmlns:mc="http://schemas.openxmlformats.org/markup-compatibility/2006" xmlns:a14="http://schemas.microsoft.com/office/drawing/2010/main">
        <mc:Choice Requires="a14">
          <p:sp>
            <p:nvSpPr>
              <p:cNvPr id="127" name="TextBox 126"/>
              <p:cNvSpPr txBox="1"/>
              <p:nvPr/>
            </p:nvSpPr>
            <p:spPr>
              <a:xfrm>
                <a:off x="6242622" y="2302368"/>
                <a:ext cx="1890071" cy="8334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solidFill>
                            <a:prstClr val="black"/>
                          </a:solidFill>
                          <a:latin typeface="Cambria Math"/>
                        </a:rPr>
                        <m:t>𝑓</m:t>
                      </m:r>
                      <m:d>
                        <m:dPr>
                          <m:ctrlPr>
                            <a:rPr lang="en-US" sz="2400" i="1" smtClean="0">
                              <a:solidFill>
                                <a:prstClr val="black"/>
                              </a:solidFill>
                              <a:latin typeface="Cambria Math"/>
                            </a:rPr>
                          </m:ctrlPr>
                        </m:dPr>
                        <m:e>
                          <m:r>
                            <a:rPr lang="en-US" sz="2400" i="1" smtClean="0">
                              <a:solidFill>
                                <a:prstClr val="black"/>
                              </a:solidFill>
                              <a:latin typeface="Cambria Math"/>
                            </a:rPr>
                            <m:t>𝑥</m:t>
                          </m:r>
                        </m:e>
                      </m:d>
                      <m:r>
                        <a:rPr lang="en-US" sz="2400" i="1" smtClean="0">
                          <a:solidFill>
                            <a:prstClr val="black"/>
                          </a:solidFill>
                          <a:latin typeface="Cambria Math"/>
                        </a:rPr>
                        <m:t>=</m:t>
                      </m:r>
                      <m:f>
                        <m:fPr>
                          <m:ctrlPr>
                            <a:rPr lang="en-US" sz="2400" i="1" smtClean="0">
                              <a:solidFill>
                                <a:prstClr val="black"/>
                              </a:solidFill>
                              <a:latin typeface="Cambria Math"/>
                            </a:rPr>
                          </m:ctrlPr>
                        </m:fPr>
                        <m:num>
                          <m:sSup>
                            <m:sSupPr>
                              <m:ctrlPr>
                                <a:rPr lang="en-US" sz="2400" i="1" smtClean="0">
                                  <a:solidFill>
                                    <a:prstClr val="black"/>
                                  </a:solidFill>
                                  <a:latin typeface="Cambria Math"/>
                                </a:rPr>
                              </m:ctrlPr>
                            </m:sSupPr>
                            <m:e>
                              <m:r>
                                <a:rPr lang="en-US" sz="2400" i="1" smtClean="0">
                                  <a:solidFill>
                                    <a:prstClr val="black"/>
                                  </a:solidFill>
                                  <a:latin typeface="Cambria Math"/>
                                </a:rPr>
                                <m:t>𝑥</m:t>
                              </m:r>
                            </m:e>
                            <m:sup>
                              <m:r>
                                <a:rPr lang="en-US" sz="2400" i="1" smtClean="0">
                                  <a:solidFill>
                                    <a:prstClr val="black"/>
                                  </a:solidFill>
                                  <a:latin typeface="Cambria Math"/>
                                </a:rPr>
                                <m:t>3</m:t>
                              </m:r>
                            </m:sup>
                          </m:sSup>
                        </m:num>
                        <m:den>
                          <m:r>
                            <a:rPr lang="en-US" sz="2400" i="1" smtClean="0">
                              <a:solidFill>
                                <a:prstClr val="black"/>
                              </a:solidFill>
                              <a:latin typeface="Cambria Math"/>
                            </a:rPr>
                            <m:t>16</m:t>
                          </m:r>
                        </m:den>
                      </m:f>
                    </m:oMath>
                  </m:oMathPara>
                </a14:m>
                <a:endParaRPr lang="en-US" sz="2400" dirty="0">
                  <a:solidFill>
                    <a:prstClr val="black"/>
                  </a:solidFill>
                </a:endParaRPr>
              </a:p>
            </p:txBody>
          </p:sp>
        </mc:Choice>
        <mc:Fallback xmlns="">
          <p:sp>
            <p:nvSpPr>
              <p:cNvPr id="127" name="TextBox 126"/>
              <p:cNvSpPr txBox="1">
                <a:spLocks noRot="1" noChangeAspect="1" noMove="1" noResize="1" noEditPoints="1" noAdjustHandles="1" noChangeArrowheads="1" noChangeShapeType="1" noTextEdit="1"/>
              </p:cNvSpPr>
              <p:nvPr/>
            </p:nvSpPr>
            <p:spPr>
              <a:xfrm>
                <a:off x="6242622" y="2302368"/>
                <a:ext cx="1890071" cy="83343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TextBox 105"/>
              <p:cNvSpPr txBox="1"/>
              <p:nvPr/>
            </p:nvSpPr>
            <p:spPr>
              <a:xfrm>
                <a:off x="1119877" y="2807506"/>
                <a:ext cx="4465586"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prstClr val="black"/>
                    </a:solidFill>
                  </a:rPr>
                  <a:t>Unfortunately, the slope of f(x) can change with x, so we get the </a:t>
                </a:r>
                <a:r>
                  <a:rPr lang="en-US" sz="2400" dirty="0">
                    <a:solidFill>
                      <a:srgbClr val="FF0000"/>
                    </a:solidFill>
                  </a:rPr>
                  <a:t>average</a:t>
                </a:r>
                <a:r>
                  <a:rPr lang="en-US" sz="2400" dirty="0">
                    <a:solidFill>
                      <a:prstClr val="black"/>
                    </a:solidFill>
                  </a:rPr>
                  <a:t> slope of f(x) over the interval </a:t>
                </a:r>
                <a14:m>
                  <m:oMath xmlns:m="http://schemas.openxmlformats.org/officeDocument/2006/math">
                    <m:r>
                      <a:rPr lang="en-US" sz="2400" i="1" smtClean="0">
                        <a:solidFill>
                          <a:prstClr val="black"/>
                        </a:solidFill>
                        <a:latin typeface="Cambria Math"/>
                      </a:rPr>
                      <m:t>[</m:t>
                    </m:r>
                    <m:r>
                      <a:rPr lang="en-US" sz="2400" i="1" smtClean="0">
                        <a:solidFill>
                          <a:prstClr val="black"/>
                        </a:solidFill>
                        <a:latin typeface="Cambria Math"/>
                      </a:rPr>
                      <m:t>𝑥</m:t>
                    </m:r>
                    <m:r>
                      <a:rPr lang="en-US" sz="2400" i="1" smtClean="0">
                        <a:solidFill>
                          <a:prstClr val="black"/>
                        </a:solidFill>
                        <a:latin typeface="Cambria Math"/>
                      </a:rPr>
                      <m:t>,</m:t>
                    </m:r>
                    <m:r>
                      <a:rPr lang="en-US" sz="2400" i="1" smtClean="0">
                        <a:solidFill>
                          <a:prstClr val="black"/>
                        </a:solidFill>
                        <a:latin typeface="Cambria Math"/>
                      </a:rPr>
                      <m:t>𝑥</m:t>
                    </m:r>
                    <m:r>
                      <a:rPr lang="en-US" sz="2400" i="1" smtClean="0">
                        <a:solidFill>
                          <a:prstClr val="black"/>
                        </a:solidFill>
                        <a:latin typeface="Cambria Math"/>
                      </a:rPr>
                      <m:t>+∆</m:t>
                    </m:r>
                    <m:r>
                      <a:rPr lang="en-US" sz="2400" i="1" smtClean="0">
                        <a:solidFill>
                          <a:prstClr val="black"/>
                        </a:solidFill>
                        <a:latin typeface="Cambria Math"/>
                        <a:ea typeface="Cambria Math"/>
                      </a:rPr>
                      <m:t>𝑥</m:t>
                    </m:r>
                    <m:r>
                      <a:rPr lang="en-US" sz="2400" i="1" smtClean="0">
                        <a:solidFill>
                          <a:prstClr val="black"/>
                        </a:solidFill>
                        <a:latin typeface="Cambria Math"/>
                      </a:rPr>
                      <m:t>]</m:t>
                    </m:r>
                  </m:oMath>
                </a14:m>
                <a:r>
                  <a:rPr lang="en-US" sz="2400" dirty="0">
                    <a:solidFill>
                      <a:prstClr val="black"/>
                    </a:solidFill>
                  </a:rPr>
                  <a:t> rather than the </a:t>
                </a:r>
                <a:r>
                  <a:rPr lang="en-US" sz="2400" dirty="0">
                    <a:solidFill>
                      <a:srgbClr val="FF0000"/>
                    </a:solidFill>
                  </a:rPr>
                  <a:t>exact</a:t>
                </a:r>
                <a:r>
                  <a:rPr lang="en-US" sz="2400" dirty="0">
                    <a:solidFill>
                      <a:prstClr val="black"/>
                    </a:solidFill>
                  </a:rPr>
                  <a:t> slope of f(x) at x.</a:t>
                </a:r>
              </a:p>
              <a:p>
                <a:pPr marL="342900" indent="-342900">
                  <a:buFont typeface="Arial" panose="020B0604020202020204" pitchFamily="34" charset="0"/>
                  <a:buChar char="•"/>
                </a:pPr>
                <a:r>
                  <a:rPr lang="en-US" sz="2400" dirty="0">
                    <a:solidFill>
                      <a:prstClr val="black"/>
                    </a:solidFill>
                  </a:rPr>
                  <a:t>However, if we make </a:t>
                </a:r>
                <a14:m>
                  <m:oMath xmlns:m="http://schemas.openxmlformats.org/officeDocument/2006/math">
                    <m:r>
                      <a:rPr lang="en-US" sz="2400" i="1">
                        <a:solidFill>
                          <a:prstClr val="black"/>
                        </a:solidFill>
                        <a:latin typeface="Cambria Math"/>
                        <a:ea typeface="Cambria Math"/>
                      </a:rPr>
                      <m:t>∆</m:t>
                    </m:r>
                    <m:r>
                      <a:rPr lang="en-US" sz="2400" i="1">
                        <a:solidFill>
                          <a:prstClr val="black"/>
                        </a:solidFill>
                        <a:latin typeface="Cambria Math"/>
                        <a:ea typeface="Cambria Math"/>
                      </a:rPr>
                      <m:t>𝑥</m:t>
                    </m:r>
                  </m:oMath>
                </a14:m>
                <a:r>
                  <a:rPr lang="en-US" sz="2400" dirty="0">
                    <a:solidFill>
                      <a:prstClr val="black"/>
                    </a:solidFill>
                  </a:rPr>
                  <a:t> smaller and smaller, the slope of f(x) varies less and less in </a:t>
                </a:r>
                <a14:m>
                  <m:oMath xmlns:m="http://schemas.openxmlformats.org/officeDocument/2006/math">
                    <m:r>
                      <a:rPr lang="en-US" sz="2400" i="1" smtClean="0">
                        <a:solidFill>
                          <a:prstClr val="black"/>
                        </a:solidFill>
                        <a:latin typeface="Cambria Math"/>
                      </a:rPr>
                      <m:t>[</m:t>
                    </m:r>
                    <m:r>
                      <a:rPr lang="en-US" sz="2400" i="1" smtClean="0">
                        <a:solidFill>
                          <a:prstClr val="black"/>
                        </a:solidFill>
                        <a:latin typeface="Cambria Math"/>
                      </a:rPr>
                      <m:t>𝑥</m:t>
                    </m:r>
                    <m:r>
                      <a:rPr lang="en-US" sz="2400" i="1" smtClean="0">
                        <a:solidFill>
                          <a:prstClr val="black"/>
                        </a:solidFill>
                        <a:latin typeface="Cambria Math"/>
                      </a:rPr>
                      <m:t>,</m:t>
                    </m:r>
                    <m:r>
                      <a:rPr lang="en-US" sz="2400" i="1" smtClean="0">
                        <a:solidFill>
                          <a:prstClr val="black"/>
                        </a:solidFill>
                        <a:latin typeface="Cambria Math"/>
                      </a:rPr>
                      <m:t>𝑥</m:t>
                    </m:r>
                    <m:r>
                      <a:rPr lang="en-US" sz="2400" i="1" smtClean="0">
                        <a:solidFill>
                          <a:prstClr val="black"/>
                        </a:solidFill>
                        <a:latin typeface="Cambria Math"/>
                      </a:rPr>
                      <m:t>+∆</m:t>
                    </m:r>
                    <m:r>
                      <a:rPr lang="en-US" sz="2400" i="1">
                        <a:solidFill>
                          <a:prstClr val="black"/>
                        </a:solidFill>
                        <a:latin typeface="Cambria Math"/>
                        <a:ea typeface="Cambria Math"/>
                      </a:rPr>
                      <m:t>𝑥</m:t>
                    </m:r>
                    <m:r>
                      <a:rPr lang="en-US" sz="2400" i="1" smtClean="0">
                        <a:solidFill>
                          <a:prstClr val="black"/>
                        </a:solidFill>
                        <a:latin typeface="Cambria Math"/>
                      </a:rPr>
                      <m:t>]</m:t>
                    </m:r>
                  </m:oMath>
                </a14:m>
                <a:r>
                  <a:rPr lang="en-US" sz="2400" dirty="0">
                    <a:solidFill>
                      <a:prstClr val="black"/>
                    </a:solidFill>
                  </a:rPr>
                  <a:t> and we get a better and better estimate.</a:t>
                </a:r>
              </a:p>
            </p:txBody>
          </p:sp>
        </mc:Choice>
        <mc:Fallback xmlns="">
          <p:sp>
            <p:nvSpPr>
              <p:cNvPr id="106" name="TextBox 105"/>
              <p:cNvSpPr txBox="1">
                <a:spLocks noRot="1" noChangeAspect="1" noMove="1" noResize="1" noEditPoints="1" noAdjustHandles="1" noChangeArrowheads="1" noChangeShapeType="1" noTextEdit="1"/>
              </p:cNvSpPr>
              <p:nvPr/>
            </p:nvSpPr>
            <p:spPr>
              <a:xfrm>
                <a:off x="1119877" y="2807506"/>
                <a:ext cx="4465586" cy="4154984"/>
              </a:xfrm>
              <a:prstGeom prst="rect">
                <a:avLst/>
              </a:prstGeom>
              <a:blipFill>
                <a:blip r:embed="rId4"/>
                <a:stretch>
                  <a:fillRect l="-1913" t="-1175" r="-1913"/>
                </a:stretch>
              </a:blipFill>
            </p:spPr>
            <p:txBody>
              <a:bodyPr/>
              <a:lstStyle/>
              <a:p>
                <a:r>
                  <a:rPr lang="en-US">
                    <a:noFill/>
                  </a:rPr>
                  <a:t> </a:t>
                </a:r>
              </a:p>
            </p:txBody>
          </p:sp>
        </mc:Fallback>
      </mc:AlternateContent>
      <p:sp>
        <p:nvSpPr>
          <p:cNvPr id="5" name="Freeform 4"/>
          <p:cNvSpPr/>
          <p:nvPr/>
        </p:nvSpPr>
        <p:spPr>
          <a:xfrm>
            <a:off x="5930728" y="3118091"/>
            <a:ext cx="2900855" cy="2916621"/>
          </a:xfrm>
          <a:custGeom>
            <a:avLst/>
            <a:gdLst>
              <a:gd name="connsiteX0" fmla="*/ 0 w 2900855"/>
              <a:gd name="connsiteY0" fmla="*/ 2916621 h 2916621"/>
              <a:gd name="connsiteX1" fmla="*/ 362607 w 2900855"/>
              <a:gd name="connsiteY1" fmla="*/ 2112580 h 2916621"/>
              <a:gd name="connsiteX2" fmla="*/ 709448 w 2900855"/>
              <a:gd name="connsiteY2" fmla="*/ 1639614 h 2916621"/>
              <a:gd name="connsiteX3" fmla="*/ 1072055 w 2900855"/>
              <a:gd name="connsiteY3" fmla="*/ 1497724 h 2916621"/>
              <a:gd name="connsiteX4" fmla="*/ 1450428 w 2900855"/>
              <a:gd name="connsiteY4" fmla="*/ 1466193 h 2916621"/>
              <a:gd name="connsiteX5" fmla="*/ 1813034 w 2900855"/>
              <a:gd name="connsiteY5" fmla="*/ 1418897 h 2916621"/>
              <a:gd name="connsiteX6" fmla="*/ 2159876 w 2900855"/>
              <a:gd name="connsiteY6" fmla="*/ 1277007 h 2916621"/>
              <a:gd name="connsiteX7" fmla="*/ 2538248 w 2900855"/>
              <a:gd name="connsiteY7" fmla="*/ 804042 h 2916621"/>
              <a:gd name="connsiteX8" fmla="*/ 2900855 w 2900855"/>
              <a:gd name="connsiteY8" fmla="*/ 0 h 291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0855" h="2916621">
                <a:moveTo>
                  <a:pt x="0" y="2916621"/>
                </a:moveTo>
                <a:cubicBezTo>
                  <a:pt x="122183" y="2621017"/>
                  <a:pt x="244366" y="2325414"/>
                  <a:pt x="362607" y="2112580"/>
                </a:cubicBezTo>
                <a:cubicBezTo>
                  <a:pt x="480848" y="1899745"/>
                  <a:pt x="591207" y="1742090"/>
                  <a:pt x="709448" y="1639614"/>
                </a:cubicBezTo>
                <a:cubicBezTo>
                  <a:pt x="827689" y="1537138"/>
                  <a:pt x="948558" y="1526627"/>
                  <a:pt x="1072055" y="1497724"/>
                </a:cubicBezTo>
                <a:cubicBezTo>
                  <a:pt x="1195552" y="1468821"/>
                  <a:pt x="1326932" y="1479331"/>
                  <a:pt x="1450428" y="1466193"/>
                </a:cubicBezTo>
                <a:cubicBezTo>
                  <a:pt x="1573924" y="1453055"/>
                  <a:pt x="1694793" y="1450428"/>
                  <a:pt x="1813034" y="1418897"/>
                </a:cubicBezTo>
                <a:cubicBezTo>
                  <a:pt x="1931275" y="1387366"/>
                  <a:pt x="2039007" y="1379483"/>
                  <a:pt x="2159876" y="1277007"/>
                </a:cubicBezTo>
                <a:cubicBezTo>
                  <a:pt x="2280745" y="1174531"/>
                  <a:pt x="2414752" y="1016876"/>
                  <a:pt x="2538248" y="804042"/>
                </a:cubicBezTo>
                <a:cubicBezTo>
                  <a:pt x="2661744" y="591208"/>
                  <a:pt x="2781299" y="295604"/>
                  <a:pt x="290085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28" name="Straight Connector 127"/>
          <p:cNvCxnSpPr/>
          <p:nvPr/>
        </p:nvCxnSpPr>
        <p:spPr>
          <a:xfrm flipV="1">
            <a:off x="5930728" y="4582334"/>
            <a:ext cx="2900855" cy="985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4"/>
            <a:endCxn id="5" idx="5"/>
          </p:cNvCxnSpPr>
          <p:nvPr/>
        </p:nvCxnSpPr>
        <p:spPr>
          <a:xfrm flipV="1">
            <a:off x="7381156" y="4536988"/>
            <a:ext cx="362606" cy="47296"/>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stCxn id="5" idx="4"/>
            <a:endCxn id="5" idx="8"/>
          </p:cNvCxnSpPr>
          <p:nvPr/>
        </p:nvCxnSpPr>
        <p:spPr>
          <a:xfrm flipV="1">
            <a:off x="7381156" y="3118091"/>
            <a:ext cx="1450427" cy="1466193"/>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5" idx="4"/>
            <a:endCxn id="5" idx="6"/>
          </p:cNvCxnSpPr>
          <p:nvPr/>
        </p:nvCxnSpPr>
        <p:spPr>
          <a:xfrm flipV="1">
            <a:off x="7381156" y="4395098"/>
            <a:ext cx="709448" cy="189186"/>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stCxn id="5" idx="4"/>
            <a:endCxn id="5" idx="7"/>
          </p:cNvCxnSpPr>
          <p:nvPr/>
        </p:nvCxnSpPr>
        <p:spPr>
          <a:xfrm flipV="1">
            <a:off x="7381156" y="3922133"/>
            <a:ext cx="1087820" cy="662151"/>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1"/>
          </p:nvPr>
        </p:nvSpPr>
        <p:spPr/>
        <p:txBody>
          <a:bodyPr/>
          <a:lstStyle/>
          <a:p>
            <a:fld id="{FF2AC4D6-9D50-4D6D-A575-257D46603A57}" type="slidenum">
              <a:rPr lang="en-US" smtClean="0"/>
              <a:t>19</a:t>
            </a:fld>
            <a:endParaRPr lang="en-US"/>
          </a:p>
        </p:txBody>
      </p:sp>
    </p:spTree>
    <p:extLst>
      <p:ext uri="{BB962C8B-B14F-4D97-AF65-F5344CB8AC3E}">
        <p14:creationId xmlns:p14="http://schemas.microsoft.com/office/powerpoint/2010/main" val="3159702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Part I: Limits and Continuity</a:t>
            </a:r>
          </a:p>
        </p:txBody>
      </p:sp>
      <p:sp>
        <p:nvSpPr>
          <p:cNvPr id="3" name="Content Placeholder 2"/>
          <p:cNvSpPr txBox="1">
            <a:spLocks/>
          </p:cNvSpPr>
          <p:nvPr/>
        </p:nvSpPr>
        <p:spPr bwMode="auto">
          <a:xfrm>
            <a:off x="1304925" y="4800600"/>
            <a:ext cx="80772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r" rtl="0" eaLnBrk="1" fontAlgn="base" hangingPunct="1">
              <a:spcBef>
                <a:spcPct val="20000"/>
              </a:spcBef>
              <a:spcAft>
                <a:spcPct val="0"/>
              </a:spcAft>
              <a:buSzPct val="70000"/>
              <a:buFont typeface="Wingdings" panose="05000000000000000000" pitchFamily="2" charset="2"/>
              <a:buNone/>
              <a:defRPr sz="4000" b="1" kern="1200">
                <a:solidFill>
                  <a:schemeClr val="tx1"/>
                </a:solidFill>
                <a:latin typeface="+mn-lt"/>
                <a:ea typeface="+mn-ea"/>
                <a:cs typeface="+mn-cs"/>
              </a:defRPr>
            </a:lvl1pPr>
            <a:lvl2pPr marL="742950" indent="-285750" algn="l" rtl="0" eaLnBrk="1" fontAlgn="base" hangingPunct="1">
              <a:spcBef>
                <a:spcPct val="20000"/>
              </a:spcBef>
              <a:spcAft>
                <a:spcPct val="0"/>
              </a:spcAft>
              <a:buSzPct val="70000"/>
              <a:buFont typeface="Wingdings" panose="05000000000000000000" pitchFamily="2" charset="2"/>
              <a:buChar char="l"/>
              <a:defRPr sz="2800" b="1" kern="1200">
                <a:solidFill>
                  <a:schemeClr val="tx1"/>
                </a:solidFill>
                <a:latin typeface="+mn-lt"/>
                <a:ea typeface="+mn-ea"/>
                <a:cs typeface="+mn-cs"/>
              </a:defRPr>
            </a:lvl2pPr>
            <a:lvl3pPr marL="1143000" indent="-228600" algn="l" rtl="0" eaLnBrk="1" fontAlgn="base" hangingPunct="1">
              <a:spcBef>
                <a:spcPct val="20000"/>
              </a:spcBef>
              <a:spcAft>
                <a:spcPct val="0"/>
              </a:spcAft>
              <a:buSzPct val="70000"/>
              <a:buFont typeface="Wingdings" panose="05000000000000000000" pitchFamily="2" charset="2"/>
              <a:buChar char="l"/>
              <a:defRPr sz="2400" b="1" kern="1200">
                <a:solidFill>
                  <a:schemeClr val="tx1"/>
                </a:solidFill>
                <a:latin typeface="+mn-lt"/>
                <a:ea typeface="+mn-ea"/>
                <a:cs typeface="+mn-cs"/>
              </a:defRPr>
            </a:lvl3pPr>
            <a:lvl4pPr marL="1600200" indent="-228600" algn="l" rtl="0" eaLnBrk="1" fontAlgn="base" hangingPunct="1">
              <a:spcBef>
                <a:spcPct val="20000"/>
              </a:spcBef>
              <a:spcAft>
                <a:spcPct val="0"/>
              </a:spcAft>
              <a:buSzPct val="70000"/>
              <a:buFont typeface="Wingdings" panose="05000000000000000000" pitchFamily="2" charset="2"/>
              <a:buChar char="l"/>
              <a:defRPr sz="2000" b="1" kern="1200">
                <a:solidFill>
                  <a:schemeClr val="tx1"/>
                </a:solidFill>
                <a:latin typeface="+mn-lt"/>
                <a:ea typeface="+mn-ea"/>
                <a:cs typeface="+mn-cs"/>
              </a:defRPr>
            </a:lvl4pPr>
            <a:lvl5pPr marL="2057400" indent="-228600" algn="l" rtl="0" eaLnBrk="1" fontAlgn="base" hangingPunct="1">
              <a:spcBef>
                <a:spcPct val="20000"/>
              </a:spcBef>
              <a:spcAft>
                <a:spcPct val="0"/>
              </a:spcAft>
              <a:buSzPct val="70000"/>
              <a:buFont typeface="Wingdings" panose="05000000000000000000" pitchFamily="2" charset="2"/>
              <a:buChar char="l"/>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400" dirty="0"/>
              <a:t>- Know what left limits, right limits, and limits are.</a:t>
            </a:r>
          </a:p>
          <a:p>
            <a:pPr algn="l"/>
            <a:r>
              <a:rPr lang="en-US" sz="2400" dirty="0"/>
              <a:t>- Know how to compute simple limits.</a:t>
            </a:r>
          </a:p>
          <a:p>
            <a:pPr algn="l"/>
            <a:r>
              <a:rPr lang="en-US" sz="2400" dirty="0"/>
              <a:t>- Know what it means for a function to be continuous.</a:t>
            </a:r>
          </a:p>
          <a:p>
            <a:pPr algn="l"/>
            <a:endParaRPr lang="en-US" sz="2400" dirty="0"/>
          </a:p>
        </p:txBody>
      </p:sp>
      <p:sp>
        <p:nvSpPr>
          <p:cNvPr id="4" name="Title 1"/>
          <p:cNvSpPr txBox="1">
            <a:spLocks/>
          </p:cNvSpPr>
          <p:nvPr/>
        </p:nvSpPr>
        <p:spPr bwMode="auto">
          <a:xfrm>
            <a:off x="1323975" y="3457575"/>
            <a:ext cx="71659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6600" b="1" kern="1200">
                <a:solidFill>
                  <a:schemeClr val="hlink"/>
                </a:solidFill>
                <a:latin typeface="+mj-lt"/>
                <a:ea typeface="+mj-ea"/>
                <a:cs typeface="+mj-cs"/>
              </a:defRPr>
            </a:lvl1pPr>
            <a:lvl2pPr algn="ctr" rtl="0" eaLnBrk="1" fontAlgn="base" hangingPunct="1">
              <a:spcBef>
                <a:spcPct val="0"/>
              </a:spcBef>
              <a:spcAft>
                <a:spcPct val="0"/>
              </a:spcAft>
              <a:defRPr sz="4400" b="1">
                <a:solidFill>
                  <a:schemeClr val="hlink"/>
                </a:solidFill>
                <a:latin typeface="cmr12" pitchFamily="34" charset="0"/>
              </a:defRPr>
            </a:lvl2pPr>
            <a:lvl3pPr algn="ctr" rtl="0" eaLnBrk="1" fontAlgn="base" hangingPunct="1">
              <a:spcBef>
                <a:spcPct val="0"/>
              </a:spcBef>
              <a:spcAft>
                <a:spcPct val="0"/>
              </a:spcAft>
              <a:defRPr sz="4400" b="1">
                <a:solidFill>
                  <a:schemeClr val="hlink"/>
                </a:solidFill>
                <a:latin typeface="cmr12" pitchFamily="34" charset="0"/>
              </a:defRPr>
            </a:lvl3pPr>
            <a:lvl4pPr algn="ctr" rtl="0" eaLnBrk="1" fontAlgn="base" hangingPunct="1">
              <a:spcBef>
                <a:spcPct val="0"/>
              </a:spcBef>
              <a:spcAft>
                <a:spcPct val="0"/>
              </a:spcAft>
              <a:defRPr sz="4400" b="1">
                <a:solidFill>
                  <a:schemeClr val="hlink"/>
                </a:solidFill>
                <a:latin typeface="cmr12" pitchFamily="34" charset="0"/>
              </a:defRPr>
            </a:lvl4pPr>
            <a:lvl5pPr algn="ctr" rtl="0" eaLnBrk="1" fontAlgn="base" hangingPunct="1">
              <a:spcBef>
                <a:spcPct val="0"/>
              </a:spcBef>
              <a:spcAft>
                <a:spcPct val="0"/>
              </a:spcAft>
              <a:defRPr sz="4400" b="1">
                <a:solidFill>
                  <a:schemeClr val="hlink"/>
                </a:solidFill>
                <a:latin typeface="cmr12" pitchFamily="34" charset="0"/>
              </a:defRPr>
            </a:lvl5pPr>
            <a:lvl6pPr marL="457200" algn="ctr" rtl="0" eaLnBrk="1" fontAlgn="base" hangingPunct="1">
              <a:spcBef>
                <a:spcPct val="0"/>
              </a:spcBef>
              <a:spcAft>
                <a:spcPct val="0"/>
              </a:spcAft>
              <a:defRPr sz="4400" b="1">
                <a:solidFill>
                  <a:schemeClr val="hlink"/>
                </a:solidFill>
                <a:latin typeface="cmr12" pitchFamily="34" charset="0"/>
              </a:defRPr>
            </a:lvl6pPr>
            <a:lvl7pPr marL="914400" algn="ctr" rtl="0" eaLnBrk="1" fontAlgn="base" hangingPunct="1">
              <a:spcBef>
                <a:spcPct val="0"/>
              </a:spcBef>
              <a:spcAft>
                <a:spcPct val="0"/>
              </a:spcAft>
              <a:defRPr sz="4400" b="1">
                <a:solidFill>
                  <a:schemeClr val="hlink"/>
                </a:solidFill>
                <a:latin typeface="cmr12" pitchFamily="34" charset="0"/>
              </a:defRPr>
            </a:lvl7pPr>
            <a:lvl8pPr marL="1371600" algn="ctr" rtl="0" eaLnBrk="1" fontAlgn="base" hangingPunct="1">
              <a:spcBef>
                <a:spcPct val="0"/>
              </a:spcBef>
              <a:spcAft>
                <a:spcPct val="0"/>
              </a:spcAft>
              <a:defRPr sz="4400" b="1">
                <a:solidFill>
                  <a:schemeClr val="hlink"/>
                </a:solidFill>
                <a:latin typeface="cmr12" pitchFamily="34" charset="0"/>
              </a:defRPr>
            </a:lvl8pPr>
            <a:lvl9pPr marL="1828800" algn="ctr" rtl="0" eaLnBrk="1" fontAlgn="base" hangingPunct="1">
              <a:spcBef>
                <a:spcPct val="0"/>
              </a:spcBef>
              <a:spcAft>
                <a:spcPct val="0"/>
              </a:spcAft>
              <a:defRPr sz="4400" b="1">
                <a:solidFill>
                  <a:schemeClr val="hlink"/>
                </a:solidFill>
                <a:latin typeface="cmr12" pitchFamily="34" charset="0"/>
              </a:defRPr>
            </a:lvl9pPr>
          </a:lstStyle>
          <a:p>
            <a:r>
              <a:rPr lang="en-US" sz="4800" dirty="0"/>
              <a:t>Objectives</a:t>
            </a:r>
          </a:p>
        </p:txBody>
      </p:sp>
      <p:sp>
        <p:nvSpPr>
          <p:cNvPr id="5" name="Slide Number Placeholder 4"/>
          <p:cNvSpPr>
            <a:spLocks noGrp="1"/>
          </p:cNvSpPr>
          <p:nvPr>
            <p:ph type="sldNum" sz="quarter" idx="4"/>
          </p:nvPr>
        </p:nvSpPr>
        <p:spPr/>
        <p:txBody>
          <a:bodyPr/>
          <a:lstStyle/>
          <a:p>
            <a:fld id="{FF2AC4D6-9D50-4D6D-A575-257D46603A57}" type="slidenum">
              <a:rPr lang="en-US" smtClean="0"/>
              <a:t>2</a:t>
            </a:fld>
            <a:endParaRPr lang="en-US"/>
          </a:p>
        </p:txBody>
      </p:sp>
    </p:spTree>
    <p:extLst>
      <p:ext uri="{BB962C8B-B14F-4D97-AF65-F5344CB8AC3E}">
        <p14:creationId xmlns:p14="http://schemas.microsoft.com/office/powerpoint/2010/main" val="944604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Derivative Definition and Examples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19200" y="1524000"/>
                <a:ext cx="8976360" cy="2286000"/>
              </a:xfrm>
            </p:spPr>
            <p:txBody>
              <a:bodyPr>
                <a:noAutofit/>
              </a:bodyPr>
              <a:lstStyle/>
              <a:p>
                <a:r>
                  <a:rPr lang="en-US" sz="2400" dirty="0"/>
                  <a:t>We accomplish this by taking the limit as </a:t>
                </a:r>
                <a14:m>
                  <m:oMath xmlns:m="http://schemas.openxmlformats.org/officeDocument/2006/math">
                    <m:r>
                      <a:rPr lang="en-US" sz="2400" i="1">
                        <a:latin typeface="Cambria Math"/>
                        <a:ea typeface="Cambria Math"/>
                      </a:rPr>
                      <m:t>∆</m:t>
                    </m:r>
                    <m:r>
                      <a:rPr lang="en-US" sz="2400" i="1">
                        <a:latin typeface="Cambria Math"/>
                        <a:ea typeface="Cambria Math"/>
                      </a:rPr>
                      <m:t>𝑥</m:t>
                    </m:r>
                    <m:r>
                      <a:rPr lang="en-US" sz="2400" i="1" smtClean="0">
                        <a:latin typeface="Cambria Math"/>
                        <a:ea typeface="Cambria Math"/>
                      </a:rPr>
                      <m:t>→</m:t>
                    </m:r>
                    <m:r>
                      <a:rPr lang="en-US" sz="2400" b="0" i="1" smtClean="0">
                        <a:latin typeface="Cambria Math"/>
                        <a:ea typeface="Cambria Math"/>
                      </a:rPr>
                      <m:t>0</m:t>
                    </m:r>
                  </m:oMath>
                </a14:m>
                <a:r>
                  <a:rPr lang="en-US" sz="2400" dirty="0"/>
                  <a:t>.</a:t>
                </a:r>
              </a:p>
              <a:p>
                <a:r>
                  <a:rPr lang="en-US" sz="2400" dirty="0"/>
                  <a:t>Definition: </a:t>
                </a:r>
                <a14:m>
                  <m:oMath xmlns:m="http://schemas.openxmlformats.org/officeDocument/2006/math">
                    <m:sSup>
                      <m:sSupPr>
                        <m:ctrlPr>
                          <a:rPr lang="en-US" sz="2400" b="0" i="1" smtClean="0">
                            <a:latin typeface="Cambria Math"/>
                          </a:rPr>
                        </m:ctrlPr>
                      </m:sSupPr>
                      <m:e>
                        <m:r>
                          <m:rPr>
                            <m:sty m:val="p"/>
                          </m:rPr>
                          <a:rPr lang="en-US" sz="2400" b="0" i="0" smtClean="0">
                            <a:latin typeface="Cambria Math"/>
                          </a:rPr>
                          <m:t>f</m:t>
                        </m:r>
                      </m:e>
                      <m:sup>
                        <m:r>
                          <a:rPr lang="en-US" sz="2400" b="0" i="0" smtClean="0">
                            <a:latin typeface="Cambria Math"/>
                          </a:rPr>
                          <m:t>′</m:t>
                        </m:r>
                      </m:sup>
                    </m:sSup>
                    <m:d>
                      <m:dPr>
                        <m:ctrlPr>
                          <a:rPr lang="en-US" sz="2400" b="0" i="1" smtClean="0">
                            <a:latin typeface="Cambria Math"/>
                          </a:rPr>
                        </m:ctrlPr>
                      </m:dPr>
                      <m:e>
                        <m:r>
                          <m:rPr>
                            <m:sty m:val="p"/>
                          </m:rPr>
                          <a:rPr lang="en-US" sz="2400" b="0" i="0" smtClean="0">
                            <a:latin typeface="Cambria Math"/>
                          </a:rPr>
                          <m:t>x</m:t>
                        </m:r>
                      </m:e>
                    </m:d>
                    <m:r>
                      <a:rPr lang="en-US" sz="2400" b="0" i="0" smtClean="0">
                        <a:latin typeface="Cambria Math"/>
                      </a:rPr>
                      <m:t>= </m:t>
                    </m:r>
                    <m:func>
                      <m:funcPr>
                        <m:ctrlPr>
                          <a:rPr lang="en-US" sz="2400" i="1" smtClean="0">
                            <a:latin typeface="Cambria Math"/>
                          </a:rPr>
                        </m:ctrlPr>
                      </m:funcPr>
                      <m:fName>
                        <m:limLow>
                          <m:limLowPr>
                            <m:ctrlPr>
                              <a:rPr lang="en-US" sz="2400" i="1" smtClean="0">
                                <a:latin typeface="Cambria Math"/>
                              </a:rPr>
                            </m:ctrlPr>
                          </m:limLowPr>
                          <m:e>
                            <m:r>
                              <m:rPr>
                                <m:sty m:val="p"/>
                              </m:rPr>
                              <a:rPr lang="en-US" sz="2400" i="0" smtClean="0">
                                <a:latin typeface="Cambria Math"/>
                              </a:rPr>
                              <m:t>lim</m:t>
                            </m:r>
                          </m:e>
                          <m:lim>
                            <m:r>
                              <a:rPr lang="en-US" sz="2400" i="1">
                                <a:latin typeface="Cambria Math"/>
                                <a:ea typeface="Cambria Math"/>
                              </a:rPr>
                              <m:t>∆</m:t>
                            </m:r>
                            <m:r>
                              <a:rPr lang="en-US" sz="2400" i="1">
                                <a:latin typeface="Cambria Math"/>
                                <a:ea typeface="Cambria Math"/>
                              </a:rPr>
                              <m:t>𝑥</m:t>
                            </m:r>
                            <m:r>
                              <a:rPr lang="en-US" sz="2400" i="1">
                                <a:latin typeface="Cambria Math"/>
                                <a:ea typeface="Cambria Math"/>
                              </a:rPr>
                              <m:t>→</m:t>
                            </m:r>
                            <m:r>
                              <a:rPr lang="en-US" sz="2400" i="1">
                                <a:latin typeface="Cambria Math"/>
                                <a:ea typeface="Cambria Math"/>
                              </a:rPr>
                              <m:t>0</m:t>
                            </m:r>
                          </m:lim>
                        </m:limLow>
                      </m:fName>
                      <m:e>
                        <m:f>
                          <m:fPr>
                            <m:ctrlPr>
                              <a:rPr lang="en-US" sz="2400" i="1">
                                <a:latin typeface="Cambria Math"/>
                              </a:rPr>
                            </m:ctrlPr>
                          </m:fPr>
                          <m:num>
                            <m:r>
                              <a:rPr lang="en-US" sz="2400" i="1">
                                <a:latin typeface="Cambria Math"/>
                                <a:ea typeface="Cambria Math"/>
                              </a:rPr>
                              <m:t>𝑓</m:t>
                            </m:r>
                            <m:d>
                              <m:dPr>
                                <m:ctrlPr>
                                  <a:rPr lang="en-US" sz="2400" i="1">
                                    <a:latin typeface="Cambria Math"/>
                                    <a:ea typeface="Cambria Math"/>
                                  </a:rPr>
                                </m:ctrlPr>
                              </m:dPr>
                              <m:e>
                                <m:r>
                                  <a:rPr lang="en-US" sz="2400" i="1">
                                    <a:latin typeface="Cambria Math"/>
                                    <a:ea typeface="Cambria Math"/>
                                  </a:rPr>
                                  <m:t>𝑥</m:t>
                                </m:r>
                                <m:r>
                                  <a:rPr lang="en-US" sz="2400" i="1">
                                    <a:latin typeface="Cambria Math"/>
                                    <a:ea typeface="Cambria Math"/>
                                  </a:rPr>
                                  <m:t>+∆</m:t>
                                </m:r>
                                <m:r>
                                  <a:rPr lang="en-US" sz="2400" i="1">
                                    <a:latin typeface="Cambria Math"/>
                                    <a:ea typeface="Cambria Math"/>
                                  </a:rPr>
                                  <m:t>𝑥</m:t>
                                </m:r>
                              </m:e>
                            </m:d>
                            <m:r>
                              <a:rPr lang="en-US" sz="2400" i="1">
                                <a:latin typeface="Cambria Math"/>
                                <a:ea typeface="Cambria Math"/>
                              </a:rPr>
                              <m:t>−</m:t>
                            </m:r>
                            <m:r>
                              <a:rPr lang="en-US" sz="2400" i="1">
                                <a:latin typeface="Cambria Math"/>
                                <a:ea typeface="Cambria Math"/>
                              </a:rPr>
                              <m:t>𝑓</m:t>
                            </m:r>
                            <m:r>
                              <a:rPr lang="en-US" sz="2400" i="1">
                                <a:latin typeface="Cambria Math"/>
                                <a:ea typeface="Cambria Math"/>
                              </a:rPr>
                              <m:t>(</m:t>
                            </m:r>
                            <m:r>
                              <a:rPr lang="en-US" sz="2400" i="1">
                                <a:latin typeface="Cambria Math"/>
                                <a:ea typeface="Cambria Math"/>
                              </a:rPr>
                              <m:t>𝑥</m:t>
                            </m:r>
                            <m:r>
                              <a:rPr lang="en-US" sz="2400" i="1">
                                <a:latin typeface="Cambria Math"/>
                                <a:ea typeface="Cambria Math"/>
                              </a:rPr>
                              <m:t>)</m:t>
                            </m:r>
                          </m:num>
                          <m:den>
                            <m:r>
                              <a:rPr lang="en-US" sz="2400" i="1">
                                <a:latin typeface="Cambria Math"/>
                                <a:ea typeface="Cambria Math"/>
                              </a:rPr>
                              <m:t>∆</m:t>
                            </m:r>
                            <m:r>
                              <a:rPr lang="en-US" sz="2400" i="1">
                                <a:latin typeface="Cambria Math"/>
                                <a:ea typeface="Cambria Math"/>
                              </a:rPr>
                              <m:t>𝑥</m:t>
                            </m:r>
                          </m:den>
                        </m:f>
                      </m:e>
                    </m:func>
                  </m:oMath>
                </a14:m>
                <a:endParaRPr lang="en-US" sz="2400" dirty="0"/>
              </a:p>
              <a:p>
                <a:r>
                  <a:rPr lang="en-US" sz="2400" dirty="0"/>
                  <a:t>If f’(x) exists then we say that f is differentiable at x</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19200" y="1524000"/>
                <a:ext cx="8976360" cy="2286000"/>
              </a:xfrm>
              <a:blipFill>
                <a:blip r:embed="rId2"/>
                <a:stretch>
                  <a:fillRect l="-272" t="-18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524000" y="3427262"/>
                <a:ext cx="7818120" cy="3051476"/>
              </a:xfrm>
              <a:prstGeom prst="rect">
                <a:avLst/>
              </a:prstGeom>
              <a:noFill/>
            </p:spPr>
            <p:txBody>
              <a:bodyPr wrap="square" rtlCol="0">
                <a:spAutoFit/>
              </a:bodyPr>
              <a:lstStyle/>
              <a:p>
                <a:r>
                  <a:rPr lang="en-US" sz="2800" dirty="0">
                    <a:solidFill>
                      <a:prstClr val="black"/>
                    </a:solidFill>
                  </a:rPr>
                  <a:t>Example: If </a:t>
                </a:r>
                <a14:m>
                  <m:oMath xmlns:m="http://schemas.openxmlformats.org/officeDocument/2006/math">
                    <m:r>
                      <a:rPr lang="en-US" sz="2800" i="1">
                        <a:solidFill>
                          <a:prstClr val="black"/>
                        </a:solidFill>
                        <a:latin typeface="Cambria Math"/>
                      </a:rPr>
                      <m:t>𝑓</m:t>
                    </m:r>
                    <m:d>
                      <m:dPr>
                        <m:ctrlPr>
                          <a:rPr lang="en-US" sz="2800" i="1">
                            <a:solidFill>
                              <a:prstClr val="black"/>
                            </a:solidFill>
                            <a:latin typeface="Cambria Math"/>
                          </a:rPr>
                        </m:ctrlPr>
                      </m:dPr>
                      <m:e>
                        <m:r>
                          <a:rPr lang="en-US" sz="2800" i="1">
                            <a:solidFill>
                              <a:prstClr val="black"/>
                            </a:solidFill>
                            <a:latin typeface="Cambria Math"/>
                          </a:rPr>
                          <m:t>𝑥</m:t>
                        </m:r>
                      </m:e>
                    </m:d>
                    <m:r>
                      <a:rPr lang="en-US" sz="2800" i="1">
                        <a:solidFill>
                          <a:prstClr val="black"/>
                        </a:solidFill>
                        <a:latin typeface="Cambria Math"/>
                      </a:rPr>
                      <m:t>=</m:t>
                    </m:r>
                    <m:r>
                      <a:rPr lang="en-US" sz="2800" i="1" smtClean="0">
                        <a:solidFill>
                          <a:prstClr val="black"/>
                        </a:solidFill>
                        <a:latin typeface="Cambria Math"/>
                      </a:rPr>
                      <m:t>3</m:t>
                    </m:r>
                    <m:r>
                      <a:rPr lang="en-US" sz="2800" i="1" smtClean="0">
                        <a:solidFill>
                          <a:prstClr val="black"/>
                        </a:solidFill>
                        <a:latin typeface="Cambria Math"/>
                      </a:rPr>
                      <m:t>𝑥</m:t>
                    </m:r>
                    <m:r>
                      <a:rPr lang="en-US" sz="2800" i="1" smtClean="0">
                        <a:solidFill>
                          <a:prstClr val="black"/>
                        </a:solidFill>
                        <a:latin typeface="Cambria Math"/>
                      </a:rPr>
                      <m:t>+</m:t>
                    </m:r>
                    <m:r>
                      <a:rPr lang="en-US" sz="2800" i="1" smtClean="0">
                        <a:solidFill>
                          <a:prstClr val="black"/>
                        </a:solidFill>
                        <a:latin typeface="Cambria Math"/>
                      </a:rPr>
                      <m:t>4</m:t>
                    </m:r>
                  </m:oMath>
                </a14:m>
                <a:r>
                  <a:rPr lang="en-US" sz="2800" dirty="0">
                    <a:solidFill>
                      <a:prstClr val="black"/>
                    </a:solidFill>
                  </a:rPr>
                  <a:t> then </a:t>
                </a:r>
              </a:p>
              <a:p>
                <a:r>
                  <a:rPr lang="en-US" sz="2800" dirty="0">
                    <a:solidFill>
                      <a:prstClr val="black"/>
                    </a:solidFill>
                  </a:rPr>
                  <a:t> </a:t>
                </a:r>
                <a14:m>
                  <m:oMath xmlns:m="http://schemas.openxmlformats.org/officeDocument/2006/math">
                    <m:sSup>
                      <m:sSupPr>
                        <m:ctrlPr>
                          <a:rPr lang="en-US" sz="2800" i="1">
                            <a:solidFill>
                              <a:prstClr val="black"/>
                            </a:solidFill>
                            <a:latin typeface="Cambria Math"/>
                          </a:rPr>
                        </m:ctrlPr>
                      </m:sSupPr>
                      <m:e>
                        <m:r>
                          <m:rPr>
                            <m:sty m:val="p"/>
                          </m:rPr>
                          <a:rPr lang="en-US" sz="2800">
                            <a:solidFill>
                              <a:prstClr val="black"/>
                            </a:solidFill>
                            <a:latin typeface="Cambria Math"/>
                          </a:rPr>
                          <m:t>f</m:t>
                        </m:r>
                      </m:e>
                      <m:sup>
                        <m:r>
                          <a:rPr lang="en-US" sz="2800">
                            <a:solidFill>
                              <a:prstClr val="black"/>
                            </a:solidFill>
                            <a:latin typeface="Cambria Math"/>
                          </a:rPr>
                          <m:t>′</m:t>
                        </m:r>
                      </m:sup>
                    </m:sSup>
                    <m:d>
                      <m:dPr>
                        <m:ctrlPr>
                          <a:rPr lang="en-US" sz="2800" i="1">
                            <a:solidFill>
                              <a:prstClr val="black"/>
                            </a:solidFill>
                            <a:latin typeface="Cambria Math"/>
                          </a:rPr>
                        </m:ctrlPr>
                      </m:dPr>
                      <m:e>
                        <m:r>
                          <m:rPr>
                            <m:sty m:val="p"/>
                          </m:rPr>
                          <a:rPr lang="en-US" sz="2800">
                            <a:solidFill>
                              <a:prstClr val="black"/>
                            </a:solidFill>
                            <a:latin typeface="Cambria Math"/>
                          </a:rPr>
                          <m:t>x</m:t>
                        </m:r>
                      </m:e>
                    </m:d>
                    <m:r>
                      <a:rPr lang="en-US" sz="2800">
                        <a:solidFill>
                          <a:prstClr val="black"/>
                        </a:solidFill>
                        <a:latin typeface="Cambria Math"/>
                      </a:rPr>
                      <m:t>=</m:t>
                    </m:r>
                    <m:func>
                      <m:funcPr>
                        <m:ctrlPr>
                          <a:rPr lang="en-US" sz="2800" i="1">
                            <a:solidFill>
                              <a:prstClr val="black"/>
                            </a:solidFill>
                            <a:latin typeface="Cambria Math"/>
                          </a:rPr>
                        </m:ctrlPr>
                      </m:funcPr>
                      <m:fName>
                        <m:limLow>
                          <m:limLowPr>
                            <m:ctrlPr>
                              <a:rPr lang="en-US" sz="2800" i="1">
                                <a:solidFill>
                                  <a:prstClr val="black"/>
                                </a:solidFill>
                                <a:latin typeface="Cambria Math"/>
                              </a:rPr>
                            </m:ctrlPr>
                          </m:limLowPr>
                          <m:e>
                            <m:r>
                              <m:rPr>
                                <m:sty m:val="p"/>
                              </m:rPr>
                              <a:rPr lang="en-US" sz="2800">
                                <a:solidFill>
                                  <a:prstClr val="black"/>
                                </a:solidFill>
                                <a:latin typeface="Cambria Math"/>
                              </a:rPr>
                              <m:t>lim</m:t>
                            </m:r>
                          </m:e>
                          <m:lim>
                            <m:r>
                              <a:rPr lang="en-US" sz="2800" i="1">
                                <a:solidFill>
                                  <a:prstClr val="black"/>
                                </a:solidFill>
                                <a:latin typeface="Cambria Math"/>
                                <a:ea typeface="Cambria Math"/>
                              </a:rPr>
                              <m:t>∆</m:t>
                            </m:r>
                            <m:r>
                              <a:rPr lang="en-US" sz="2800" i="1">
                                <a:solidFill>
                                  <a:prstClr val="black"/>
                                </a:solidFill>
                                <a:latin typeface="Cambria Math"/>
                                <a:ea typeface="Cambria Math"/>
                              </a:rPr>
                              <m:t>𝑥</m:t>
                            </m:r>
                            <m:r>
                              <a:rPr lang="en-US" sz="2800" i="1">
                                <a:solidFill>
                                  <a:prstClr val="black"/>
                                </a:solidFill>
                                <a:latin typeface="Cambria Math"/>
                                <a:ea typeface="Cambria Math"/>
                              </a:rPr>
                              <m:t>→</m:t>
                            </m:r>
                            <m:r>
                              <a:rPr lang="en-US" sz="2800" i="1">
                                <a:solidFill>
                                  <a:prstClr val="black"/>
                                </a:solidFill>
                                <a:latin typeface="Cambria Math"/>
                                <a:ea typeface="Cambria Math"/>
                              </a:rPr>
                              <m:t>0</m:t>
                            </m:r>
                          </m:lim>
                        </m:limLow>
                      </m:fName>
                      <m:e>
                        <m:f>
                          <m:fPr>
                            <m:ctrlPr>
                              <a:rPr lang="en-US" sz="2800" i="1">
                                <a:solidFill>
                                  <a:prstClr val="black"/>
                                </a:solidFill>
                                <a:latin typeface="Cambria Math"/>
                              </a:rPr>
                            </m:ctrlPr>
                          </m:fPr>
                          <m:num>
                            <m:r>
                              <a:rPr lang="en-US" sz="2800" i="1" smtClean="0">
                                <a:solidFill>
                                  <a:prstClr val="black"/>
                                </a:solidFill>
                                <a:latin typeface="Cambria Math"/>
                              </a:rPr>
                              <m:t>3</m:t>
                            </m:r>
                            <m:d>
                              <m:dPr>
                                <m:ctrlPr>
                                  <a:rPr lang="en-US" sz="2800" i="1" smtClean="0">
                                    <a:solidFill>
                                      <a:prstClr val="black"/>
                                    </a:solidFill>
                                    <a:latin typeface="Cambria Math"/>
                                  </a:rPr>
                                </m:ctrlPr>
                              </m:dPr>
                              <m:e>
                                <m:r>
                                  <a:rPr lang="en-US" sz="2800" i="1" smtClean="0">
                                    <a:solidFill>
                                      <a:prstClr val="black"/>
                                    </a:solidFill>
                                    <a:latin typeface="Cambria Math"/>
                                  </a:rPr>
                                  <m:t>𝑥</m:t>
                                </m:r>
                                <m:r>
                                  <a:rPr lang="en-US" sz="2800" i="1" smtClean="0">
                                    <a:solidFill>
                                      <a:prstClr val="black"/>
                                    </a:solidFill>
                                    <a:latin typeface="Cambria Math"/>
                                  </a:rPr>
                                  <m:t>+∆</m:t>
                                </m:r>
                                <m:r>
                                  <a:rPr lang="en-US" sz="2800" i="1">
                                    <a:solidFill>
                                      <a:prstClr val="black"/>
                                    </a:solidFill>
                                    <a:latin typeface="Cambria Math"/>
                                    <a:ea typeface="Cambria Math"/>
                                  </a:rPr>
                                  <m:t>𝑥</m:t>
                                </m:r>
                              </m:e>
                            </m:d>
                            <m:r>
                              <a:rPr lang="en-US" sz="2800" i="1" smtClean="0">
                                <a:solidFill>
                                  <a:prstClr val="black"/>
                                </a:solidFill>
                                <a:latin typeface="Cambria Math"/>
                                <a:ea typeface="Cambria Math"/>
                              </a:rPr>
                              <m:t>+</m:t>
                            </m:r>
                            <m:r>
                              <a:rPr lang="en-US" sz="2800" i="1" smtClean="0">
                                <a:solidFill>
                                  <a:prstClr val="black"/>
                                </a:solidFill>
                                <a:latin typeface="Cambria Math"/>
                                <a:ea typeface="Cambria Math"/>
                              </a:rPr>
                              <m:t>4</m:t>
                            </m:r>
                            <m:r>
                              <a:rPr lang="en-US" sz="2800" i="1">
                                <a:solidFill>
                                  <a:prstClr val="black"/>
                                </a:solidFill>
                                <a:latin typeface="Cambria Math"/>
                                <a:ea typeface="Cambria Math"/>
                              </a:rPr>
                              <m:t>−</m:t>
                            </m:r>
                            <m:r>
                              <a:rPr lang="en-US" sz="2800" i="1" smtClean="0">
                                <a:solidFill>
                                  <a:prstClr val="black"/>
                                </a:solidFill>
                                <a:latin typeface="Cambria Math"/>
                                <a:ea typeface="Cambria Math"/>
                              </a:rPr>
                              <m:t>(</m:t>
                            </m:r>
                            <m:r>
                              <a:rPr lang="en-US" sz="2800" i="1" smtClean="0">
                                <a:solidFill>
                                  <a:prstClr val="black"/>
                                </a:solidFill>
                                <a:latin typeface="Cambria Math"/>
                                <a:ea typeface="Cambria Math"/>
                              </a:rPr>
                              <m:t>3</m:t>
                            </m:r>
                            <m:r>
                              <a:rPr lang="en-US" sz="2800" i="1" smtClean="0">
                                <a:solidFill>
                                  <a:prstClr val="black"/>
                                </a:solidFill>
                                <a:latin typeface="Cambria Math"/>
                                <a:ea typeface="Cambria Math"/>
                              </a:rPr>
                              <m:t>𝑥</m:t>
                            </m:r>
                            <m:r>
                              <a:rPr lang="en-US" sz="2800" i="1" smtClean="0">
                                <a:solidFill>
                                  <a:prstClr val="black"/>
                                </a:solidFill>
                                <a:latin typeface="Cambria Math"/>
                                <a:ea typeface="Cambria Math"/>
                              </a:rPr>
                              <m:t>+</m:t>
                            </m:r>
                            <m:r>
                              <a:rPr lang="en-US" sz="2800" i="1" smtClean="0">
                                <a:solidFill>
                                  <a:prstClr val="black"/>
                                </a:solidFill>
                                <a:latin typeface="Cambria Math"/>
                                <a:ea typeface="Cambria Math"/>
                              </a:rPr>
                              <m:t>4</m:t>
                            </m:r>
                            <m:r>
                              <a:rPr lang="en-US" sz="2800" i="1" smtClean="0">
                                <a:solidFill>
                                  <a:prstClr val="black"/>
                                </a:solidFill>
                                <a:latin typeface="Cambria Math"/>
                                <a:ea typeface="Cambria Math"/>
                              </a:rPr>
                              <m:t>)</m:t>
                            </m:r>
                          </m:num>
                          <m:den>
                            <m:r>
                              <a:rPr lang="en-US" sz="2800" i="1">
                                <a:solidFill>
                                  <a:prstClr val="black"/>
                                </a:solidFill>
                                <a:latin typeface="Cambria Math"/>
                                <a:ea typeface="Cambria Math"/>
                              </a:rPr>
                              <m:t>∆</m:t>
                            </m:r>
                            <m:r>
                              <a:rPr lang="en-US" sz="2800" i="1">
                                <a:solidFill>
                                  <a:prstClr val="black"/>
                                </a:solidFill>
                                <a:latin typeface="Cambria Math"/>
                                <a:ea typeface="Cambria Math"/>
                              </a:rPr>
                              <m:t>𝑥</m:t>
                            </m:r>
                          </m:den>
                        </m:f>
                      </m:e>
                    </m:func>
                    <m:r>
                      <a:rPr lang="en-US" sz="2800" i="1">
                        <a:solidFill>
                          <a:prstClr val="black"/>
                        </a:solidFill>
                        <a:latin typeface="Cambria Math"/>
                        <a:ea typeface="Cambria Math"/>
                      </a:rPr>
                      <m:t>=</m:t>
                    </m:r>
                    <m:func>
                      <m:funcPr>
                        <m:ctrlPr>
                          <a:rPr lang="en-US" sz="2800" i="1">
                            <a:solidFill>
                              <a:prstClr val="black"/>
                            </a:solidFill>
                            <a:latin typeface="Cambria Math"/>
                          </a:rPr>
                        </m:ctrlPr>
                      </m:funcPr>
                      <m:fName>
                        <m:limLow>
                          <m:limLowPr>
                            <m:ctrlPr>
                              <a:rPr lang="en-US" sz="2800" i="1">
                                <a:solidFill>
                                  <a:prstClr val="black"/>
                                </a:solidFill>
                                <a:latin typeface="Cambria Math"/>
                              </a:rPr>
                            </m:ctrlPr>
                          </m:limLowPr>
                          <m:e>
                            <m:r>
                              <m:rPr>
                                <m:sty m:val="p"/>
                              </m:rPr>
                              <a:rPr lang="en-US" sz="2800">
                                <a:solidFill>
                                  <a:prstClr val="black"/>
                                </a:solidFill>
                                <a:latin typeface="Cambria Math"/>
                              </a:rPr>
                              <m:t>lim</m:t>
                            </m:r>
                          </m:e>
                          <m:lim>
                            <m:r>
                              <a:rPr lang="en-US" sz="2800" i="1">
                                <a:solidFill>
                                  <a:prstClr val="black"/>
                                </a:solidFill>
                                <a:latin typeface="Cambria Math"/>
                                <a:ea typeface="Cambria Math"/>
                              </a:rPr>
                              <m:t>∆</m:t>
                            </m:r>
                            <m:r>
                              <a:rPr lang="en-US" sz="2800" i="1">
                                <a:solidFill>
                                  <a:prstClr val="black"/>
                                </a:solidFill>
                                <a:latin typeface="Cambria Math"/>
                                <a:ea typeface="Cambria Math"/>
                              </a:rPr>
                              <m:t>𝑥</m:t>
                            </m:r>
                            <m:r>
                              <a:rPr lang="en-US" sz="2800" i="1">
                                <a:solidFill>
                                  <a:prstClr val="black"/>
                                </a:solidFill>
                                <a:latin typeface="Cambria Math"/>
                                <a:ea typeface="Cambria Math"/>
                              </a:rPr>
                              <m:t>→</m:t>
                            </m:r>
                            <m:r>
                              <a:rPr lang="en-US" sz="2800" i="1">
                                <a:solidFill>
                                  <a:prstClr val="black"/>
                                </a:solidFill>
                                <a:latin typeface="Cambria Math"/>
                                <a:ea typeface="Cambria Math"/>
                              </a:rPr>
                              <m:t>0</m:t>
                            </m:r>
                          </m:lim>
                        </m:limLow>
                      </m:fName>
                      <m:e>
                        <m:f>
                          <m:fPr>
                            <m:ctrlPr>
                              <a:rPr lang="en-US" sz="2800" i="1">
                                <a:solidFill>
                                  <a:prstClr val="black"/>
                                </a:solidFill>
                                <a:latin typeface="Cambria Math"/>
                              </a:rPr>
                            </m:ctrlPr>
                          </m:fPr>
                          <m:num>
                            <m:r>
                              <a:rPr lang="en-US" sz="2800" i="1" smtClean="0">
                                <a:solidFill>
                                  <a:prstClr val="black"/>
                                </a:solidFill>
                                <a:latin typeface="Cambria Math"/>
                              </a:rPr>
                              <m:t>3</m:t>
                            </m:r>
                            <m:r>
                              <a:rPr lang="en-US" sz="2800" i="1">
                                <a:solidFill>
                                  <a:prstClr val="black"/>
                                </a:solidFill>
                                <a:latin typeface="Cambria Math"/>
                                <a:ea typeface="Cambria Math"/>
                              </a:rPr>
                              <m:t>∆</m:t>
                            </m:r>
                            <m:r>
                              <a:rPr lang="en-US" sz="2800" i="1">
                                <a:solidFill>
                                  <a:prstClr val="black"/>
                                </a:solidFill>
                                <a:latin typeface="Cambria Math"/>
                                <a:ea typeface="Cambria Math"/>
                              </a:rPr>
                              <m:t>𝑥</m:t>
                            </m:r>
                          </m:num>
                          <m:den>
                            <m:r>
                              <a:rPr lang="en-US" sz="2800" i="1">
                                <a:solidFill>
                                  <a:prstClr val="black"/>
                                </a:solidFill>
                                <a:latin typeface="Cambria Math"/>
                                <a:ea typeface="Cambria Math"/>
                              </a:rPr>
                              <m:t>∆</m:t>
                            </m:r>
                            <m:r>
                              <a:rPr lang="en-US" sz="2800" i="1">
                                <a:solidFill>
                                  <a:prstClr val="black"/>
                                </a:solidFill>
                                <a:latin typeface="Cambria Math"/>
                                <a:ea typeface="Cambria Math"/>
                              </a:rPr>
                              <m:t>𝑥</m:t>
                            </m:r>
                          </m:den>
                        </m:f>
                        <m:r>
                          <a:rPr lang="en-US" sz="2800" i="1">
                            <a:solidFill>
                              <a:prstClr val="black"/>
                            </a:solidFill>
                            <a:latin typeface="Cambria Math"/>
                            <a:ea typeface="Cambria Math"/>
                          </a:rPr>
                          <m:t>=</m:t>
                        </m:r>
                      </m:e>
                    </m:func>
                    <m:r>
                      <a:rPr lang="en-US" sz="2800" i="1" smtClean="0">
                        <a:solidFill>
                          <a:prstClr val="black"/>
                        </a:solidFill>
                        <a:latin typeface="Cambria Math"/>
                      </a:rPr>
                      <m:t>3</m:t>
                    </m:r>
                  </m:oMath>
                </a14:m>
                <a:endParaRPr lang="en-US" sz="2800" dirty="0">
                  <a:solidFill>
                    <a:prstClr val="black"/>
                  </a:solidFill>
                </a:endParaRPr>
              </a:p>
              <a:p>
                <a:r>
                  <a:rPr lang="en-US" sz="2800" dirty="0">
                    <a:solidFill>
                      <a:prstClr val="black"/>
                    </a:solidFill>
                  </a:rPr>
                  <a:t>Example:  If </a:t>
                </a:r>
                <a14:m>
                  <m:oMath xmlns:m="http://schemas.openxmlformats.org/officeDocument/2006/math">
                    <m:r>
                      <a:rPr lang="en-US" sz="2800" i="1">
                        <a:solidFill>
                          <a:prstClr val="black"/>
                        </a:solidFill>
                        <a:latin typeface="Cambria Math"/>
                      </a:rPr>
                      <m:t>𝑓</m:t>
                    </m:r>
                    <m:d>
                      <m:dPr>
                        <m:ctrlPr>
                          <a:rPr lang="en-US" sz="2800" i="1">
                            <a:solidFill>
                              <a:prstClr val="black"/>
                            </a:solidFill>
                            <a:latin typeface="Cambria Math"/>
                          </a:rPr>
                        </m:ctrlPr>
                      </m:dPr>
                      <m:e>
                        <m:r>
                          <a:rPr lang="en-US" sz="2800" i="1">
                            <a:solidFill>
                              <a:prstClr val="black"/>
                            </a:solidFill>
                            <a:latin typeface="Cambria Math"/>
                          </a:rPr>
                          <m:t>𝑥</m:t>
                        </m:r>
                      </m:e>
                    </m:d>
                    <m:r>
                      <a:rPr lang="en-US" sz="2800" i="1">
                        <a:solidFill>
                          <a:prstClr val="black"/>
                        </a:solidFill>
                        <a:latin typeface="Cambria Math"/>
                      </a:rPr>
                      <m:t>= </m:t>
                    </m:r>
                    <m:sSup>
                      <m:sSupPr>
                        <m:ctrlPr>
                          <a:rPr lang="en-US" sz="2800" i="1">
                            <a:solidFill>
                              <a:prstClr val="black"/>
                            </a:solidFill>
                            <a:latin typeface="Cambria Math"/>
                          </a:rPr>
                        </m:ctrlPr>
                      </m:sSupPr>
                      <m:e>
                        <m:r>
                          <a:rPr lang="en-US" sz="2800" i="1">
                            <a:solidFill>
                              <a:prstClr val="black"/>
                            </a:solidFill>
                            <a:latin typeface="Cambria Math"/>
                          </a:rPr>
                          <m:t>𝑥</m:t>
                        </m:r>
                      </m:e>
                      <m:sup>
                        <m:r>
                          <a:rPr lang="en-US" sz="2800" i="1">
                            <a:solidFill>
                              <a:prstClr val="black"/>
                            </a:solidFill>
                            <a:latin typeface="Cambria Math"/>
                          </a:rPr>
                          <m:t>2</m:t>
                        </m:r>
                      </m:sup>
                    </m:sSup>
                  </m:oMath>
                </a14:m>
                <a:r>
                  <a:rPr lang="en-US" sz="2800" dirty="0">
                    <a:solidFill>
                      <a:prstClr val="black"/>
                    </a:solidFill>
                  </a:rPr>
                  <a:t> then </a:t>
                </a:r>
                <a14:m>
                  <m:oMath xmlns:m="http://schemas.openxmlformats.org/officeDocument/2006/math">
                    <m:sSup>
                      <m:sSupPr>
                        <m:ctrlPr>
                          <a:rPr lang="en-US" sz="2800" i="1">
                            <a:solidFill>
                              <a:prstClr val="black"/>
                            </a:solidFill>
                            <a:latin typeface="Cambria Math"/>
                          </a:rPr>
                        </m:ctrlPr>
                      </m:sSupPr>
                      <m:e>
                        <m:r>
                          <m:rPr>
                            <m:sty m:val="p"/>
                          </m:rPr>
                          <a:rPr lang="en-US" sz="2800">
                            <a:solidFill>
                              <a:prstClr val="black"/>
                            </a:solidFill>
                            <a:latin typeface="Cambria Math"/>
                          </a:rPr>
                          <m:t>f</m:t>
                        </m:r>
                      </m:e>
                      <m:sup>
                        <m:r>
                          <a:rPr lang="en-US" sz="2800">
                            <a:solidFill>
                              <a:prstClr val="black"/>
                            </a:solidFill>
                            <a:latin typeface="Cambria Math"/>
                          </a:rPr>
                          <m:t>′</m:t>
                        </m:r>
                      </m:sup>
                    </m:sSup>
                    <m:d>
                      <m:dPr>
                        <m:ctrlPr>
                          <a:rPr lang="en-US" sz="2800" i="1">
                            <a:solidFill>
                              <a:prstClr val="black"/>
                            </a:solidFill>
                            <a:latin typeface="Cambria Math"/>
                          </a:rPr>
                        </m:ctrlPr>
                      </m:dPr>
                      <m:e>
                        <m:r>
                          <m:rPr>
                            <m:sty m:val="p"/>
                          </m:rPr>
                          <a:rPr lang="en-US" sz="2800">
                            <a:solidFill>
                              <a:prstClr val="black"/>
                            </a:solidFill>
                            <a:latin typeface="Cambria Math"/>
                          </a:rPr>
                          <m:t>x</m:t>
                        </m:r>
                      </m:e>
                    </m:d>
                    <m:r>
                      <a:rPr lang="en-US" sz="2800">
                        <a:solidFill>
                          <a:prstClr val="black"/>
                        </a:solidFill>
                        <a:latin typeface="Cambria Math"/>
                      </a:rPr>
                      <m:t>=</m:t>
                    </m:r>
                    <m:func>
                      <m:funcPr>
                        <m:ctrlPr>
                          <a:rPr lang="en-US" sz="2800" i="1">
                            <a:solidFill>
                              <a:prstClr val="black"/>
                            </a:solidFill>
                            <a:latin typeface="Cambria Math"/>
                          </a:rPr>
                        </m:ctrlPr>
                      </m:funcPr>
                      <m:fName>
                        <m:limLow>
                          <m:limLowPr>
                            <m:ctrlPr>
                              <a:rPr lang="en-US" sz="2800" i="1">
                                <a:solidFill>
                                  <a:prstClr val="black"/>
                                </a:solidFill>
                                <a:latin typeface="Cambria Math"/>
                              </a:rPr>
                            </m:ctrlPr>
                          </m:limLowPr>
                          <m:e>
                            <m:r>
                              <m:rPr>
                                <m:sty m:val="p"/>
                              </m:rPr>
                              <a:rPr lang="en-US" sz="2800">
                                <a:solidFill>
                                  <a:prstClr val="black"/>
                                </a:solidFill>
                                <a:latin typeface="Cambria Math"/>
                              </a:rPr>
                              <m:t>lim</m:t>
                            </m:r>
                          </m:e>
                          <m:lim>
                            <m:r>
                              <a:rPr lang="en-US" sz="2800" i="1">
                                <a:solidFill>
                                  <a:prstClr val="black"/>
                                </a:solidFill>
                                <a:latin typeface="Cambria Math"/>
                                <a:ea typeface="Cambria Math"/>
                              </a:rPr>
                              <m:t>∆</m:t>
                            </m:r>
                            <m:r>
                              <a:rPr lang="en-US" sz="2800" i="1">
                                <a:solidFill>
                                  <a:prstClr val="black"/>
                                </a:solidFill>
                                <a:latin typeface="Cambria Math"/>
                                <a:ea typeface="Cambria Math"/>
                              </a:rPr>
                              <m:t>𝑥</m:t>
                            </m:r>
                            <m:r>
                              <a:rPr lang="en-US" sz="2800" i="1">
                                <a:solidFill>
                                  <a:prstClr val="black"/>
                                </a:solidFill>
                                <a:latin typeface="Cambria Math"/>
                                <a:ea typeface="Cambria Math"/>
                              </a:rPr>
                              <m:t>→</m:t>
                            </m:r>
                            <m:r>
                              <a:rPr lang="en-US" sz="2800" i="1">
                                <a:solidFill>
                                  <a:prstClr val="black"/>
                                </a:solidFill>
                                <a:latin typeface="Cambria Math"/>
                                <a:ea typeface="Cambria Math"/>
                              </a:rPr>
                              <m:t>0</m:t>
                            </m:r>
                          </m:lim>
                        </m:limLow>
                      </m:fName>
                      <m:e>
                        <m:f>
                          <m:fPr>
                            <m:ctrlPr>
                              <a:rPr lang="en-US" sz="2800" i="1">
                                <a:solidFill>
                                  <a:prstClr val="black"/>
                                </a:solidFill>
                                <a:latin typeface="Cambria Math"/>
                              </a:rPr>
                            </m:ctrlPr>
                          </m:fPr>
                          <m:num>
                            <m:sSup>
                              <m:sSupPr>
                                <m:ctrlPr>
                                  <a:rPr lang="en-US" sz="2800" i="1">
                                    <a:solidFill>
                                      <a:prstClr val="black"/>
                                    </a:solidFill>
                                    <a:latin typeface="Cambria Math"/>
                                  </a:rPr>
                                </m:ctrlPr>
                              </m:sSupPr>
                              <m:e>
                                <m:r>
                                  <a:rPr lang="en-US" sz="2800" i="1">
                                    <a:solidFill>
                                      <a:prstClr val="black"/>
                                    </a:solidFill>
                                    <a:latin typeface="Cambria Math"/>
                                  </a:rPr>
                                  <m:t>(</m:t>
                                </m:r>
                                <m:r>
                                  <a:rPr lang="en-US" sz="2800" i="1">
                                    <a:solidFill>
                                      <a:prstClr val="black"/>
                                    </a:solidFill>
                                    <a:latin typeface="Cambria Math"/>
                                    <a:ea typeface="Cambria Math"/>
                                  </a:rPr>
                                  <m:t>𝑥</m:t>
                                </m:r>
                                <m:r>
                                  <a:rPr lang="en-US" sz="2800" i="1">
                                    <a:solidFill>
                                      <a:prstClr val="black"/>
                                    </a:solidFill>
                                    <a:latin typeface="Cambria Math"/>
                                    <a:ea typeface="Cambria Math"/>
                                  </a:rPr>
                                  <m:t>+∆</m:t>
                                </m:r>
                                <m:r>
                                  <a:rPr lang="en-US" sz="2800" i="1">
                                    <a:solidFill>
                                      <a:prstClr val="black"/>
                                    </a:solidFill>
                                    <a:latin typeface="Cambria Math"/>
                                    <a:ea typeface="Cambria Math"/>
                                  </a:rPr>
                                  <m:t>𝑥</m:t>
                                </m:r>
                                <m:r>
                                  <a:rPr lang="en-US" sz="2800" i="1">
                                    <a:solidFill>
                                      <a:prstClr val="black"/>
                                    </a:solidFill>
                                    <a:latin typeface="Cambria Math"/>
                                  </a:rPr>
                                  <m:t>)</m:t>
                                </m:r>
                              </m:e>
                              <m:sup>
                                <m:r>
                                  <a:rPr lang="en-US" sz="2800" i="1">
                                    <a:solidFill>
                                      <a:prstClr val="black"/>
                                    </a:solidFill>
                                    <a:latin typeface="Cambria Math"/>
                                  </a:rPr>
                                  <m:t>2</m:t>
                                </m:r>
                              </m:sup>
                            </m:sSup>
                            <m:r>
                              <a:rPr lang="en-US" sz="2800" i="1">
                                <a:solidFill>
                                  <a:prstClr val="black"/>
                                </a:solidFill>
                                <a:latin typeface="Cambria Math"/>
                                <a:ea typeface="Cambria Math"/>
                              </a:rPr>
                              <m:t>−</m:t>
                            </m:r>
                            <m:sSup>
                              <m:sSupPr>
                                <m:ctrlPr>
                                  <a:rPr lang="en-US" sz="2800" i="1">
                                    <a:solidFill>
                                      <a:prstClr val="black"/>
                                    </a:solidFill>
                                    <a:latin typeface="Cambria Math"/>
                                    <a:ea typeface="Cambria Math"/>
                                  </a:rPr>
                                </m:ctrlPr>
                              </m:sSupPr>
                              <m:e>
                                <m:r>
                                  <a:rPr lang="en-US" sz="2800" i="1">
                                    <a:solidFill>
                                      <a:prstClr val="black"/>
                                    </a:solidFill>
                                    <a:latin typeface="Cambria Math"/>
                                    <a:ea typeface="Cambria Math"/>
                                  </a:rPr>
                                  <m:t>𝑥</m:t>
                                </m:r>
                              </m:e>
                              <m:sup>
                                <m:r>
                                  <a:rPr lang="en-US" sz="2800" i="1">
                                    <a:solidFill>
                                      <a:prstClr val="black"/>
                                    </a:solidFill>
                                    <a:latin typeface="Cambria Math"/>
                                    <a:ea typeface="Cambria Math"/>
                                  </a:rPr>
                                  <m:t>2</m:t>
                                </m:r>
                              </m:sup>
                            </m:sSup>
                          </m:num>
                          <m:den>
                            <m:r>
                              <a:rPr lang="en-US" sz="2800" i="1">
                                <a:solidFill>
                                  <a:prstClr val="black"/>
                                </a:solidFill>
                                <a:latin typeface="Cambria Math"/>
                                <a:ea typeface="Cambria Math"/>
                              </a:rPr>
                              <m:t>∆</m:t>
                            </m:r>
                            <m:r>
                              <a:rPr lang="en-US" sz="2800" i="1">
                                <a:solidFill>
                                  <a:prstClr val="black"/>
                                </a:solidFill>
                                <a:latin typeface="Cambria Math"/>
                                <a:ea typeface="Cambria Math"/>
                              </a:rPr>
                              <m:t>𝑥</m:t>
                            </m:r>
                          </m:den>
                        </m:f>
                      </m:e>
                    </m:func>
                    <m:r>
                      <a:rPr lang="en-US" sz="2800" i="1">
                        <a:solidFill>
                          <a:prstClr val="black"/>
                        </a:solidFill>
                        <a:latin typeface="Cambria Math"/>
                        <a:ea typeface="Cambria Math"/>
                      </a:rPr>
                      <m:t>=</m:t>
                    </m:r>
                    <m:func>
                      <m:funcPr>
                        <m:ctrlPr>
                          <a:rPr lang="en-US" sz="2800" i="1">
                            <a:solidFill>
                              <a:prstClr val="black"/>
                            </a:solidFill>
                            <a:latin typeface="Cambria Math"/>
                          </a:rPr>
                        </m:ctrlPr>
                      </m:funcPr>
                      <m:fName>
                        <m:limLow>
                          <m:limLowPr>
                            <m:ctrlPr>
                              <a:rPr lang="en-US" sz="2800" i="1">
                                <a:solidFill>
                                  <a:prstClr val="black"/>
                                </a:solidFill>
                                <a:latin typeface="Cambria Math"/>
                              </a:rPr>
                            </m:ctrlPr>
                          </m:limLowPr>
                          <m:e>
                            <m:r>
                              <m:rPr>
                                <m:sty m:val="p"/>
                              </m:rPr>
                              <a:rPr lang="en-US" sz="2800">
                                <a:solidFill>
                                  <a:prstClr val="black"/>
                                </a:solidFill>
                                <a:latin typeface="Cambria Math"/>
                              </a:rPr>
                              <m:t>lim</m:t>
                            </m:r>
                          </m:e>
                          <m:lim>
                            <m:r>
                              <a:rPr lang="en-US" sz="2800" i="1">
                                <a:solidFill>
                                  <a:prstClr val="black"/>
                                </a:solidFill>
                                <a:latin typeface="Cambria Math"/>
                                <a:ea typeface="Cambria Math"/>
                              </a:rPr>
                              <m:t>∆</m:t>
                            </m:r>
                            <m:r>
                              <a:rPr lang="en-US" sz="2800" i="1">
                                <a:solidFill>
                                  <a:prstClr val="black"/>
                                </a:solidFill>
                                <a:latin typeface="Cambria Math"/>
                                <a:ea typeface="Cambria Math"/>
                              </a:rPr>
                              <m:t>𝑥</m:t>
                            </m:r>
                            <m:r>
                              <a:rPr lang="en-US" sz="2800" i="1">
                                <a:solidFill>
                                  <a:prstClr val="black"/>
                                </a:solidFill>
                                <a:latin typeface="Cambria Math"/>
                                <a:ea typeface="Cambria Math"/>
                              </a:rPr>
                              <m:t>→</m:t>
                            </m:r>
                            <m:r>
                              <a:rPr lang="en-US" sz="2800" i="1">
                                <a:solidFill>
                                  <a:prstClr val="black"/>
                                </a:solidFill>
                                <a:latin typeface="Cambria Math"/>
                                <a:ea typeface="Cambria Math"/>
                              </a:rPr>
                              <m:t>0</m:t>
                            </m:r>
                          </m:lim>
                        </m:limLow>
                      </m:fName>
                      <m:e>
                        <m:f>
                          <m:fPr>
                            <m:ctrlPr>
                              <a:rPr lang="en-US" sz="2800" i="1">
                                <a:solidFill>
                                  <a:prstClr val="black"/>
                                </a:solidFill>
                                <a:latin typeface="Cambria Math"/>
                              </a:rPr>
                            </m:ctrlPr>
                          </m:fPr>
                          <m:num>
                            <m:r>
                              <a:rPr lang="en-US" sz="2800" i="1">
                                <a:solidFill>
                                  <a:prstClr val="black"/>
                                </a:solidFill>
                                <a:latin typeface="Cambria Math"/>
                              </a:rPr>
                              <m:t>2</m:t>
                            </m:r>
                            <m:r>
                              <a:rPr lang="en-US" sz="2800" i="1">
                                <a:solidFill>
                                  <a:prstClr val="black"/>
                                </a:solidFill>
                                <a:latin typeface="Cambria Math"/>
                              </a:rPr>
                              <m:t>𝑥</m:t>
                            </m:r>
                            <m:r>
                              <a:rPr lang="en-US" sz="2800" i="1">
                                <a:solidFill>
                                  <a:prstClr val="black"/>
                                </a:solidFill>
                                <a:latin typeface="Cambria Math"/>
                                <a:ea typeface="Cambria Math"/>
                              </a:rPr>
                              <m:t>∆</m:t>
                            </m:r>
                            <m:r>
                              <a:rPr lang="en-US" sz="2800" i="1">
                                <a:solidFill>
                                  <a:prstClr val="black"/>
                                </a:solidFill>
                                <a:latin typeface="Cambria Math"/>
                                <a:ea typeface="Cambria Math"/>
                              </a:rPr>
                              <m:t>𝑥</m:t>
                            </m:r>
                            <m:r>
                              <a:rPr lang="en-US" sz="2800" i="1">
                                <a:solidFill>
                                  <a:prstClr val="black"/>
                                </a:solidFill>
                                <a:latin typeface="Cambria Math"/>
                                <a:ea typeface="Cambria Math"/>
                              </a:rPr>
                              <m:t>+</m:t>
                            </m:r>
                            <m:sSup>
                              <m:sSupPr>
                                <m:ctrlPr>
                                  <a:rPr lang="en-US" sz="2800" i="1">
                                    <a:solidFill>
                                      <a:prstClr val="black"/>
                                    </a:solidFill>
                                    <a:latin typeface="Cambria Math"/>
                                    <a:ea typeface="Cambria Math"/>
                                  </a:rPr>
                                </m:ctrlPr>
                              </m:sSupPr>
                              <m:e>
                                <m:r>
                                  <a:rPr lang="en-US" sz="2800" i="1">
                                    <a:solidFill>
                                      <a:prstClr val="black"/>
                                    </a:solidFill>
                                    <a:latin typeface="Cambria Math"/>
                                    <a:ea typeface="Cambria Math"/>
                                  </a:rPr>
                                  <m:t>(∆</m:t>
                                </m:r>
                                <m:r>
                                  <a:rPr lang="en-US" sz="2800" i="1">
                                    <a:solidFill>
                                      <a:prstClr val="black"/>
                                    </a:solidFill>
                                    <a:latin typeface="Cambria Math"/>
                                    <a:ea typeface="Cambria Math"/>
                                  </a:rPr>
                                  <m:t>𝑥</m:t>
                                </m:r>
                                <m:r>
                                  <a:rPr lang="en-US" sz="2800" i="1">
                                    <a:solidFill>
                                      <a:prstClr val="black"/>
                                    </a:solidFill>
                                    <a:latin typeface="Cambria Math"/>
                                    <a:ea typeface="Cambria Math"/>
                                  </a:rPr>
                                  <m:t>)</m:t>
                                </m:r>
                              </m:e>
                              <m:sup>
                                <m:r>
                                  <a:rPr lang="en-US" sz="2800" i="1">
                                    <a:solidFill>
                                      <a:prstClr val="black"/>
                                    </a:solidFill>
                                    <a:latin typeface="Cambria Math"/>
                                    <a:ea typeface="Cambria Math"/>
                                  </a:rPr>
                                  <m:t>2</m:t>
                                </m:r>
                              </m:sup>
                            </m:sSup>
                          </m:num>
                          <m:den>
                            <m:r>
                              <a:rPr lang="en-US" sz="2800" i="1">
                                <a:solidFill>
                                  <a:prstClr val="black"/>
                                </a:solidFill>
                                <a:latin typeface="Cambria Math"/>
                                <a:ea typeface="Cambria Math"/>
                              </a:rPr>
                              <m:t>∆</m:t>
                            </m:r>
                            <m:r>
                              <a:rPr lang="en-US" sz="2800" i="1">
                                <a:solidFill>
                                  <a:prstClr val="black"/>
                                </a:solidFill>
                                <a:latin typeface="Cambria Math"/>
                                <a:ea typeface="Cambria Math"/>
                              </a:rPr>
                              <m:t>𝑥</m:t>
                            </m:r>
                          </m:den>
                        </m:f>
                        <m:r>
                          <a:rPr lang="en-US" sz="2800" i="1">
                            <a:solidFill>
                              <a:prstClr val="black"/>
                            </a:solidFill>
                            <a:latin typeface="Cambria Math"/>
                            <a:ea typeface="Cambria Math"/>
                          </a:rPr>
                          <m:t>=</m:t>
                        </m:r>
                      </m:e>
                    </m:func>
                    <m:func>
                      <m:funcPr>
                        <m:ctrlPr>
                          <a:rPr lang="en-US" sz="2800" i="1">
                            <a:solidFill>
                              <a:prstClr val="black"/>
                            </a:solidFill>
                            <a:latin typeface="Cambria Math"/>
                          </a:rPr>
                        </m:ctrlPr>
                      </m:funcPr>
                      <m:fName>
                        <m:limLow>
                          <m:limLowPr>
                            <m:ctrlPr>
                              <a:rPr lang="en-US" sz="2800" i="1">
                                <a:solidFill>
                                  <a:prstClr val="black"/>
                                </a:solidFill>
                                <a:latin typeface="Cambria Math"/>
                              </a:rPr>
                            </m:ctrlPr>
                          </m:limLowPr>
                          <m:e>
                            <m:r>
                              <m:rPr>
                                <m:sty m:val="p"/>
                              </m:rPr>
                              <a:rPr lang="en-US" sz="2800">
                                <a:solidFill>
                                  <a:prstClr val="black"/>
                                </a:solidFill>
                                <a:latin typeface="Cambria Math"/>
                              </a:rPr>
                              <m:t>lim</m:t>
                            </m:r>
                          </m:e>
                          <m:lim>
                            <m:r>
                              <a:rPr lang="en-US" sz="2800" i="1">
                                <a:solidFill>
                                  <a:prstClr val="black"/>
                                </a:solidFill>
                                <a:latin typeface="Cambria Math"/>
                                <a:ea typeface="Cambria Math"/>
                              </a:rPr>
                              <m:t>∆</m:t>
                            </m:r>
                            <m:r>
                              <a:rPr lang="en-US" sz="2800" i="1">
                                <a:solidFill>
                                  <a:prstClr val="black"/>
                                </a:solidFill>
                                <a:latin typeface="Cambria Math"/>
                                <a:ea typeface="Cambria Math"/>
                              </a:rPr>
                              <m:t>𝑥</m:t>
                            </m:r>
                            <m:r>
                              <a:rPr lang="en-US" sz="2800" i="1">
                                <a:solidFill>
                                  <a:prstClr val="black"/>
                                </a:solidFill>
                                <a:latin typeface="Cambria Math"/>
                                <a:ea typeface="Cambria Math"/>
                              </a:rPr>
                              <m:t>→</m:t>
                            </m:r>
                            <m:r>
                              <a:rPr lang="en-US" sz="2800" i="1">
                                <a:solidFill>
                                  <a:prstClr val="black"/>
                                </a:solidFill>
                                <a:latin typeface="Cambria Math"/>
                                <a:ea typeface="Cambria Math"/>
                              </a:rPr>
                              <m:t>0</m:t>
                            </m:r>
                          </m:lim>
                        </m:limLow>
                      </m:fName>
                      <m:e>
                        <m:r>
                          <a:rPr lang="en-US" sz="2800" i="1">
                            <a:solidFill>
                              <a:prstClr val="black"/>
                            </a:solidFill>
                            <a:latin typeface="Cambria Math"/>
                            <a:ea typeface="Cambria Math"/>
                          </a:rPr>
                          <m:t>2</m:t>
                        </m:r>
                        <m:r>
                          <a:rPr lang="en-US" sz="2800" i="1">
                            <a:solidFill>
                              <a:prstClr val="black"/>
                            </a:solidFill>
                            <a:latin typeface="Cambria Math"/>
                            <a:ea typeface="Cambria Math"/>
                          </a:rPr>
                          <m:t>𝑥</m:t>
                        </m:r>
                        <m:r>
                          <a:rPr lang="en-US" sz="2800" i="1">
                            <a:solidFill>
                              <a:prstClr val="black"/>
                            </a:solidFill>
                            <a:latin typeface="Cambria Math"/>
                            <a:ea typeface="Cambria Math"/>
                          </a:rPr>
                          <m:t>+∆</m:t>
                        </m:r>
                        <m:r>
                          <a:rPr lang="en-US" sz="2800" i="1">
                            <a:solidFill>
                              <a:prstClr val="black"/>
                            </a:solidFill>
                            <a:latin typeface="Cambria Math"/>
                            <a:ea typeface="Cambria Math"/>
                          </a:rPr>
                          <m:t>𝑥</m:t>
                        </m:r>
                        <m:r>
                          <a:rPr lang="en-US" sz="2800" i="1">
                            <a:solidFill>
                              <a:prstClr val="black"/>
                            </a:solidFill>
                            <a:latin typeface="Cambria Math"/>
                            <a:ea typeface="Cambria Math"/>
                          </a:rPr>
                          <m:t>=</m:t>
                        </m:r>
                      </m:e>
                    </m:func>
                    <m:r>
                      <a:rPr lang="en-US" sz="2800" i="1">
                        <a:solidFill>
                          <a:prstClr val="black"/>
                        </a:solidFill>
                        <a:latin typeface="Cambria Math"/>
                        <a:ea typeface="Cambria Math"/>
                      </a:rPr>
                      <m:t>2</m:t>
                    </m:r>
                    <m:r>
                      <a:rPr lang="en-US" sz="2800" i="1">
                        <a:solidFill>
                          <a:prstClr val="black"/>
                        </a:solidFill>
                        <a:latin typeface="Cambria Math"/>
                        <a:ea typeface="Cambria Math"/>
                      </a:rPr>
                      <m:t>𝑥</m:t>
                    </m:r>
                  </m:oMath>
                </a14:m>
                <a:endParaRPr lang="en-US" sz="2800" dirty="0">
                  <a:solidFill>
                    <a:prstClr val="black"/>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524000" y="3427262"/>
                <a:ext cx="7818120" cy="3051476"/>
              </a:xfrm>
              <a:prstGeom prst="rect">
                <a:avLst/>
              </a:prstGeom>
              <a:blipFill>
                <a:blip r:embed="rId3"/>
                <a:stretch>
                  <a:fillRect l="-1559" t="-1996"/>
                </a:stretch>
              </a:blipFill>
            </p:spPr>
            <p:txBody>
              <a:bodyPr/>
              <a:lstStyle/>
              <a:p>
                <a:r>
                  <a:rPr lang="en-US">
                    <a:noFill/>
                  </a:rPr>
                  <a:t> </a:t>
                </a:r>
              </a:p>
            </p:txBody>
          </p:sp>
        </mc:Fallback>
      </mc:AlternateContent>
      <p:sp>
        <p:nvSpPr>
          <p:cNvPr id="5" name="Slide Number Placeholder 4"/>
          <p:cNvSpPr>
            <a:spLocks noGrp="1"/>
          </p:cNvSpPr>
          <p:nvPr>
            <p:ph type="sldNum" sz="quarter" idx="11"/>
          </p:nvPr>
        </p:nvSpPr>
        <p:spPr/>
        <p:txBody>
          <a:bodyPr/>
          <a:lstStyle/>
          <a:p>
            <a:fld id="{FF2AC4D6-9D50-4D6D-A575-257D46603A57}" type="slidenum">
              <a:rPr lang="en-US" smtClean="0"/>
              <a:t>20</a:t>
            </a:fld>
            <a:endParaRPr lang="en-US"/>
          </a:p>
        </p:txBody>
      </p:sp>
    </p:spTree>
    <p:extLst>
      <p:ext uri="{BB962C8B-B14F-4D97-AF65-F5344CB8AC3E}">
        <p14:creationId xmlns:p14="http://schemas.microsoft.com/office/powerpoint/2010/main" val="3609537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Differentiable Implies Continuous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95400" y="1519237"/>
                <a:ext cx="7848600" cy="5715000"/>
              </a:xfrm>
            </p:spPr>
            <p:txBody>
              <a:bodyPr>
                <a:noAutofit/>
              </a:bodyPr>
              <a:lstStyle/>
              <a:p>
                <a:r>
                  <a:rPr lang="en-US" sz="2800" dirty="0">
                    <a:solidFill>
                      <a:schemeClr val="tx1"/>
                    </a:solidFill>
                  </a:rPr>
                  <a:t>Restatement of continuity: f is continuous at x if and only if </a:t>
                </a:r>
                <a14:m>
                  <m:oMath xmlns:m="http://schemas.openxmlformats.org/officeDocument/2006/math">
                    <m:r>
                      <a:rPr lang="en-US" sz="2800" i="1">
                        <a:solidFill>
                          <a:schemeClr val="tx1"/>
                        </a:solidFill>
                        <a:latin typeface="Cambria Math"/>
                      </a:rPr>
                      <m:t>𝑓</m:t>
                    </m:r>
                    <m:d>
                      <m:dPr>
                        <m:ctrlPr>
                          <a:rPr lang="en-US" sz="2800" i="1">
                            <a:solidFill>
                              <a:schemeClr val="tx1"/>
                            </a:solidFill>
                            <a:latin typeface="Cambria Math"/>
                          </a:rPr>
                        </m:ctrlPr>
                      </m:dPr>
                      <m:e>
                        <m:r>
                          <a:rPr lang="en-US" sz="2800" i="1">
                            <a:solidFill>
                              <a:schemeClr val="tx1"/>
                            </a:solidFill>
                            <a:latin typeface="Cambria Math"/>
                          </a:rPr>
                          <m:t>𝑥</m:t>
                        </m:r>
                      </m:e>
                    </m:d>
                  </m:oMath>
                </a14:m>
                <a:r>
                  <a:rPr lang="en-US" sz="2800" dirty="0">
                    <a:solidFill>
                      <a:schemeClr val="tx1"/>
                    </a:solidFill>
                  </a:rPr>
                  <a:t> exists and </a:t>
                </a:r>
                <a14:m>
                  <m:oMath xmlns:m="http://schemas.openxmlformats.org/officeDocument/2006/math">
                    <m:func>
                      <m:funcPr>
                        <m:ctrlPr>
                          <a:rPr lang="en-US" sz="2800" i="1" smtClean="0">
                            <a:solidFill>
                              <a:schemeClr val="tx1"/>
                            </a:solidFill>
                            <a:latin typeface="Cambria Math"/>
                          </a:rPr>
                        </m:ctrlPr>
                      </m:funcPr>
                      <m:fName>
                        <m:limLow>
                          <m:limLowPr>
                            <m:ctrlPr>
                              <a:rPr lang="en-US" sz="2800" i="1" smtClean="0">
                                <a:solidFill>
                                  <a:schemeClr val="tx1"/>
                                </a:solidFill>
                                <a:latin typeface="Cambria Math"/>
                              </a:rPr>
                            </m:ctrlPr>
                          </m:limLowPr>
                          <m:e>
                            <m:r>
                              <m:rPr>
                                <m:sty m:val="p"/>
                              </m:rPr>
                              <a:rPr lang="en-US" sz="2800" i="0" smtClean="0">
                                <a:solidFill>
                                  <a:schemeClr val="tx1"/>
                                </a:solidFill>
                                <a:latin typeface="Cambria Math"/>
                              </a:rPr>
                              <m:t>lim</m:t>
                            </m:r>
                          </m:e>
                          <m:lim>
                            <m:r>
                              <a:rPr lang="en-US" sz="2800" i="1">
                                <a:solidFill>
                                  <a:schemeClr val="tx1"/>
                                </a:solidFill>
                                <a:latin typeface="Cambria Math"/>
                                <a:ea typeface="Cambria Math"/>
                              </a:rPr>
                              <m:t>∆</m:t>
                            </m:r>
                            <m:r>
                              <a:rPr lang="en-US" sz="2800" i="1">
                                <a:solidFill>
                                  <a:schemeClr val="tx1"/>
                                </a:solidFill>
                                <a:latin typeface="Cambria Math"/>
                              </a:rPr>
                              <m:t>𝑥</m:t>
                            </m:r>
                            <m:r>
                              <a:rPr lang="en-US" sz="2800" i="1" smtClean="0">
                                <a:solidFill>
                                  <a:schemeClr val="tx1"/>
                                </a:solidFill>
                                <a:latin typeface="Cambria Math"/>
                                <a:ea typeface="Cambria Math"/>
                              </a:rPr>
                              <m:t>→</m:t>
                            </m:r>
                            <m:r>
                              <a:rPr lang="en-US" sz="2800" b="0" i="1" smtClean="0">
                                <a:solidFill>
                                  <a:schemeClr val="tx1"/>
                                </a:solidFill>
                                <a:latin typeface="Cambria Math"/>
                                <a:ea typeface="Cambria Math"/>
                              </a:rPr>
                              <m:t>0</m:t>
                            </m:r>
                          </m:lim>
                        </m:limLow>
                      </m:fName>
                      <m:e>
                        <m:r>
                          <a:rPr lang="en-US" sz="2800" i="1">
                            <a:solidFill>
                              <a:schemeClr val="tx1"/>
                            </a:solidFill>
                            <a:latin typeface="Cambria Math"/>
                            <a:ea typeface="Cambria Math"/>
                          </a:rPr>
                          <m:t>∆</m:t>
                        </m:r>
                        <m:r>
                          <a:rPr lang="en-US" sz="2800" i="1">
                            <a:solidFill>
                              <a:schemeClr val="tx1"/>
                            </a:solidFill>
                            <a:latin typeface="Cambria Math"/>
                          </a:rPr>
                          <m:t>𝑓</m:t>
                        </m:r>
                      </m:e>
                    </m:func>
                    <m:r>
                      <a:rPr lang="en-US" sz="2800" b="0" i="1" smtClean="0">
                        <a:solidFill>
                          <a:schemeClr val="tx1"/>
                        </a:solidFill>
                        <a:latin typeface="Cambria Math"/>
                      </a:rPr>
                      <m:t>=</m:t>
                    </m:r>
                    <m:r>
                      <a:rPr lang="en-US" sz="2800" b="0" i="1" smtClean="0">
                        <a:solidFill>
                          <a:schemeClr val="tx1"/>
                        </a:solidFill>
                        <a:latin typeface="Cambria Math"/>
                      </a:rPr>
                      <m:t>0</m:t>
                    </m:r>
                  </m:oMath>
                </a14:m>
                <a:r>
                  <a:rPr lang="en-US" sz="2800" dirty="0">
                    <a:solidFill>
                      <a:schemeClr val="tx1"/>
                    </a:solidFill>
                  </a:rPr>
                  <a:t> where </a:t>
                </a:r>
                <a14:m>
                  <m:oMath xmlns:m="http://schemas.openxmlformats.org/officeDocument/2006/math">
                    <m:r>
                      <a:rPr lang="en-US" sz="2800" i="1">
                        <a:solidFill>
                          <a:schemeClr val="tx1"/>
                        </a:solidFill>
                        <a:latin typeface="Cambria Math"/>
                        <a:ea typeface="Cambria Math"/>
                      </a:rPr>
                      <m:t>∆</m:t>
                    </m:r>
                    <m:r>
                      <a:rPr lang="en-US" sz="2800" i="1">
                        <a:solidFill>
                          <a:schemeClr val="tx1"/>
                        </a:solidFill>
                        <a:latin typeface="Cambria Math"/>
                      </a:rPr>
                      <m:t>𝑓</m:t>
                    </m:r>
                    <m:r>
                      <a:rPr lang="en-US" sz="2800" i="1">
                        <a:solidFill>
                          <a:schemeClr val="tx1"/>
                        </a:solidFill>
                        <a:latin typeface="Cambria Math"/>
                      </a:rPr>
                      <m:t>=</m:t>
                    </m:r>
                    <m:r>
                      <a:rPr lang="en-US" sz="2800" i="1">
                        <a:solidFill>
                          <a:schemeClr val="tx1"/>
                        </a:solidFill>
                        <a:latin typeface="Cambria Math"/>
                      </a:rPr>
                      <m:t>𝑓</m:t>
                    </m:r>
                    <m:d>
                      <m:dPr>
                        <m:ctrlPr>
                          <a:rPr lang="en-US" sz="2800" i="1">
                            <a:solidFill>
                              <a:schemeClr val="tx1"/>
                            </a:solidFill>
                            <a:latin typeface="Cambria Math"/>
                          </a:rPr>
                        </m:ctrlPr>
                      </m:dPr>
                      <m:e>
                        <m:r>
                          <a:rPr lang="en-US" sz="2800" i="1">
                            <a:solidFill>
                              <a:schemeClr val="tx1"/>
                            </a:solidFill>
                            <a:latin typeface="Cambria Math"/>
                          </a:rPr>
                          <m:t>𝑥</m:t>
                        </m:r>
                        <m:r>
                          <a:rPr lang="en-US" sz="2800" i="1">
                            <a:solidFill>
                              <a:schemeClr val="tx1"/>
                            </a:solidFill>
                            <a:latin typeface="Cambria Math"/>
                          </a:rPr>
                          <m:t>+∆</m:t>
                        </m:r>
                        <m:r>
                          <a:rPr lang="en-US" sz="2800" i="1">
                            <a:solidFill>
                              <a:schemeClr val="tx1"/>
                            </a:solidFill>
                            <a:latin typeface="Cambria Math"/>
                          </a:rPr>
                          <m:t>𝑥</m:t>
                        </m:r>
                      </m:e>
                    </m:d>
                    <m:r>
                      <a:rPr lang="en-US" sz="2800" i="1">
                        <a:solidFill>
                          <a:schemeClr val="tx1"/>
                        </a:solidFill>
                        <a:latin typeface="Cambria Math"/>
                      </a:rPr>
                      <m:t>−</m:t>
                    </m:r>
                    <m:r>
                      <a:rPr lang="en-US" sz="2800" i="1">
                        <a:solidFill>
                          <a:schemeClr val="tx1"/>
                        </a:solidFill>
                        <a:latin typeface="Cambria Math"/>
                      </a:rPr>
                      <m:t>𝑓</m:t>
                    </m:r>
                    <m:d>
                      <m:dPr>
                        <m:ctrlPr>
                          <a:rPr lang="en-US" sz="2800" i="1">
                            <a:solidFill>
                              <a:schemeClr val="tx1"/>
                            </a:solidFill>
                            <a:latin typeface="Cambria Math"/>
                          </a:rPr>
                        </m:ctrlPr>
                      </m:dPr>
                      <m:e>
                        <m:r>
                          <a:rPr lang="en-US" sz="2800" i="1">
                            <a:solidFill>
                              <a:schemeClr val="tx1"/>
                            </a:solidFill>
                            <a:latin typeface="Cambria Math"/>
                          </a:rPr>
                          <m:t>𝑥</m:t>
                        </m:r>
                      </m:e>
                    </m:d>
                  </m:oMath>
                </a14:m>
                <a:r>
                  <a:rPr lang="en-US" sz="2800" dirty="0">
                    <a:solidFill>
                      <a:schemeClr val="tx1"/>
                    </a:solidFill>
                  </a:rPr>
                  <a:t>.</a:t>
                </a:r>
              </a:p>
              <a:p>
                <a:r>
                  <a:rPr lang="en-US" sz="2800" dirty="0">
                    <a:solidFill>
                      <a:schemeClr val="tx1"/>
                    </a:solidFill>
                  </a:rPr>
                  <a:t>f is differentiable </a:t>
                </a:r>
                <a14:m>
                  <m:oMath xmlns:m="http://schemas.openxmlformats.org/officeDocument/2006/math">
                    <m:r>
                      <a:rPr lang="en-US" sz="2800" i="1" smtClean="0">
                        <a:solidFill>
                          <a:schemeClr val="tx1"/>
                        </a:solidFill>
                        <a:latin typeface="Cambria Math"/>
                      </a:rPr>
                      <m:t>⇔</m:t>
                    </m:r>
                  </m:oMath>
                </a14:m>
                <a:r>
                  <a:rPr lang="en-US" sz="2800" dirty="0">
                    <a:solidFill>
                      <a:schemeClr val="tx1"/>
                    </a:solidFill>
                  </a:rPr>
                  <a:t> </a:t>
                </a:r>
                <a14:m>
                  <m:oMath xmlns:m="http://schemas.openxmlformats.org/officeDocument/2006/math">
                    <m:r>
                      <a:rPr lang="en-US" sz="2800" i="1">
                        <a:solidFill>
                          <a:schemeClr val="tx1"/>
                        </a:solidFill>
                        <a:latin typeface="Cambria Math"/>
                      </a:rPr>
                      <m:t>𝑓</m:t>
                    </m:r>
                    <m:r>
                      <a:rPr lang="en-US" sz="2800" i="1">
                        <a:solidFill>
                          <a:schemeClr val="tx1"/>
                        </a:solidFill>
                        <a:latin typeface="Cambria Math"/>
                      </a:rPr>
                      <m:t>′(</m:t>
                    </m:r>
                    <m:r>
                      <a:rPr lang="en-US" sz="2800" i="1">
                        <a:solidFill>
                          <a:schemeClr val="tx1"/>
                        </a:solidFill>
                        <a:latin typeface="Cambria Math"/>
                      </a:rPr>
                      <m:t>𝑥</m:t>
                    </m:r>
                    <m:r>
                      <a:rPr lang="en-US" sz="2800" i="1">
                        <a:solidFill>
                          <a:schemeClr val="tx1"/>
                        </a:solidFill>
                        <a:latin typeface="Cambria Math"/>
                      </a:rPr>
                      <m:t>)= </m:t>
                    </m:r>
                    <m:func>
                      <m:funcPr>
                        <m:ctrlPr>
                          <a:rPr lang="en-US" sz="2800" i="1">
                            <a:solidFill>
                              <a:schemeClr val="tx1"/>
                            </a:solidFill>
                            <a:latin typeface="Cambria Math"/>
                          </a:rPr>
                        </m:ctrlPr>
                      </m:funcPr>
                      <m:fName>
                        <m:limLow>
                          <m:limLowPr>
                            <m:ctrlPr>
                              <a:rPr lang="en-US" sz="2800" i="1">
                                <a:solidFill>
                                  <a:schemeClr val="tx1"/>
                                </a:solidFill>
                                <a:latin typeface="Cambria Math"/>
                              </a:rPr>
                            </m:ctrlPr>
                          </m:limLowPr>
                          <m:e>
                            <m:r>
                              <m:rPr>
                                <m:sty m:val="p"/>
                              </m:rPr>
                              <a:rPr lang="en-US" sz="2800">
                                <a:solidFill>
                                  <a:schemeClr val="tx1"/>
                                </a:solidFill>
                                <a:latin typeface="Cambria Math"/>
                              </a:rPr>
                              <m:t>lim</m:t>
                            </m:r>
                          </m:e>
                          <m:lim>
                            <m:r>
                              <a:rPr lang="en-US" sz="2800" i="1">
                                <a:solidFill>
                                  <a:schemeClr val="tx1"/>
                                </a:solidFill>
                                <a:latin typeface="Cambria Math"/>
                                <a:ea typeface="Cambria Math"/>
                              </a:rPr>
                              <m:t>∆</m:t>
                            </m:r>
                            <m:r>
                              <a:rPr lang="en-US" sz="2800" i="1">
                                <a:solidFill>
                                  <a:schemeClr val="tx1"/>
                                </a:solidFill>
                                <a:latin typeface="Cambria Math"/>
                              </a:rPr>
                              <m:t>𝑥</m:t>
                            </m:r>
                            <m:r>
                              <a:rPr lang="en-US" sz="2800" i="1">
                                <a:solidFill>
                                  <a:schemeClr val="tx1"/>
                                </a:solidFill>
                                <a:latin typeface="Cambria Math"/>
                                <a:ea typeface="Cambria Math"/>
                              </a:rPr>
                              <m:t>→</m:t>
                            </m:r>
                            <m:r>
                              <a:rPr lang="en-US" sz="2800" i="1">
                                <a:solidFill>
                                  <a:schemeClr val="tx1"/>
                                </a:solidFill>
                                <a:latin typeface="Cambria Math"/>
                                <a:ea typeface="Cambria Math"/>
                              </a:rPr>
                              <m:t>0</m:t>
                            </m:r>
                          </m:lim>
                        </m:limLow>
                      </m:fName>
                      <m:e>
                        <m:f>
                          <m:fPr>
                            <m:ctrlPr>
                              <a:rPr lang="en-US" sz="2800" i="1">
                                <a:solidFill>
                                  <a:schemeClr val="tx1"/>
                                </a:solidFill>
                                <a:latin typeface="Cambria Math"/>
                              </a:rPr>
                            </m:ctrlPr>
                          </m:fPr>
                          <m:num>
                            <m:r>
                              <a:rPr lang="en-US" sz="2800" i="1">
                                <a:solidFill>
                                  <a:schemeClr val="tx1"/>
                                </a:solidFill>
                                <a:latin typeface="Cambria Math"/>
                                <a:ea typeface="Cambria Math"/>
                              </a:rPr>
                              <m:t>∆</m:t>
                            </m:r>
                            <m:r>
                              <a:rPr lang="en-US" sz="2800" i="1">
                                <a:solidFill>
                                  <a:schemeClr val="tx1"/>
                                </a:solidFill>
                                <a:latin typeface="Cambria Math"/>
                              </a:rPr>
                              <m:t>𝑓</m:t>
                            </m:r>
                          </m:num>
                          <m:den>
                            <m:r>
                              <a:rPr lang="en-US" sz="2800" i="1">
                                <a:solidFill>
                                  <a:schemeClr val="tx1"/>
                                </a:solidFill>
                                <a:latin typeface="Cambria Math"/>
                                <a:ea typeface="Cambria Math"/>
                              </a:rPr>
                              <m:t>∆</m:t>
                            </m:r>
                            <m:r>
                              <a:rPr lang="en-US" sz="2800" i="1">
                                <a:solidFill>
                                  <a:schemeClr val="tx1"/>
                                </a:solidFill>
                                <a:latin typeface="Cambria Math"/>
                              </a:rPr>
                              <m:t>𝑥</m:t>
                            </m:r>
                          </m:den>
                        </m:f>
                      </m:e>
                    </m:func>
                  </m:oMath>
                </a14:m>
                <a:r>
                  <a:rPr lang="en-US" sz="2800" dirty="0">
                    <a:solidFill>
                      <a:schemeClr val="tx1"/>
                    </a:solidFill>
                  </a:rPr>
                  <a:t> exists</a:t>
                </a:r>
              </a:p>
              <a:p>
                <a:r>
                  <a:rPr lang="en-US" sz="2800" dirty="0">
                    <a:solidFill>
                      <a:schemeClr val="tx1"/>
                    </a:solidFill>
                  </a:rPr>
                  <a:t>If f is differentiable at x then </a:t>
                </a:r>
              </a:p>
              <a:p>
                <a:pPr marL="0" indent="0">
                  <a:buNone/>
                </a:pPr>
                <a14:m>
                  <m:oMathPara xmlns:m="http://schemas.openxmlformats.org/officeDocument/2006/math">
                    <m:oMathParaPr>
                      <m:jc m:val="centerGroup"/>
                    </m:oMathParaPr>
                    <m:oMath xmlns:m="http://schemas.openxmlformats.org/officeDocument/2006/math">
                      <m:func>
                        <m:funcPr>
                          <m:ctrlPr>
                            <a:rPr lang="en-US" sz="2800" i="1">
                              <a:solidFill>
                                <a:schemeClr val="tx1"/>
                              </a:solidFill>
                              <a:latin typeface="Cambria Math"/>
                            </a:rPr>
                          </m:ctrlPr>
                        </m:funcPr>
                        <m:fName>
                          <m:limLow>
                            <m:limLowPr>
                              <m:ctrlPr>
                                <a:rPr lang="en-US" sz="2800" i="1">
                                  <a:solidFill>
                                    <a:schemeClr val="tx1"/>
                                  </a:solidFill>
                                  <a:latin typeface="Cambria Math"/>
                                </a:rPr>
                              </m:ctrlPr>
                            </m:limLowPr>
                            <m:e>
                              <m:r>
                                <m:rPr>
                                  <m:sty m:val="p"/>
                                </m:rPr>
                                <a:rPr lang="en-US" sz="2800">
                                  <a:solidFill>
                                    <a:schemeClr val="tx1"/>
                                  </a:solidFill>
                                  <a:latin typeface="Cambria Math"/>
                                </a:rPr>
                                <m:t>lim</m:t>
                              </m:r>
                            </m:e>
                            <m:lim>
                              <m:r>
                                <a:rPr lang="en-US" sz="2800" i="1">
                                  <a:solidFill>
                                    <a:schemeClr val="tx1"/>
                                  </a:solidFill>
                                  <a:latin typeface="Cambria Math"/>
                                  <a:ea typeface="Cambria Math"/>
                                </a:rPr>
                                <m:t>∆</m:t>
                              </m:r>
                              <m:r>
                                <a:rPr lang="en-US" sz="2800" i="1">
                                  <a:solidFill>
                                    <a:schemeClr val="tx1"/>
                                  </a:solidFill>
                                  <a:latin typeface="Cambria Math"/>
                                </a:rPr>
                                <m:t>𝑥</m:t>
                              </m:r>
                              <m:r>
                                <a:rPr lang="en-US" sz="2800" i="1">
                                  <a:solidFill>
                                    <a:schemeClr val="tx1"/>
                                  </a:solidFill>
                                  <a:latin typeface="Cambria Math"/>
                                  <a:ea typeface="Cambria Math"/>
                                </a:rPr>
                                <m:t>→</m:t>
                              </m:r>
                              <m:r>
                                <a:rPr lang="en-US" sz="2800" i="1">
                                  <a:solidFill>
                                    <a:schemeClr val="tx1"/>
                                  </a:solidFill>
                                  <a:latin typeface="Cambria Math"/>
                                  <a:ea typeface="Cambria Math"/>
                                </a:rPr>
                                <m:t>0</m:t>
                              </m:r>
                            </m:lim>
                          </m:limLow>
                        </m:fName>
                        <m:e>
                          <m:r>
                            <a:rPr lang="en-US" sz="2800" i="1">
                              <a:solidFill>
                                <a:schemeClr val="tx1"/>
                              </a:solidFill>
                              <a:latin typeface="Cambria Math"/>
                              <a:ea typeface="Cambria Math"/>
                            </a:rPr>
                            <m:t>∆</m:t>
                          </m:r>
                          <m:r>
                            <a:rPr lang="en-US" sz="2800" i="1">
                              <a:solidFill>
                                <a:schemeClr val="tx1"/>
                              </a:solidFill>
                              <a:latin typeface="Cambria Math"/>
                            </a:rPr>
                            <m:t>𝑓</m:t>
                          </m:r>
                        </m:e>
                      </m:func>
                      <m:r>
                        <a:rPr lang="en-US" sz="2800" b="0" i="0" smtClean="0">
                          <a:solidFill>
                            <a:schemeClr val="tx1"/>
                          </a:solidFill>
                          <a:latin typeface="Cambria Math"/>
                        </a:rPr>
                        <m:t>=</m:t>
                      </m:r>
                      <m:func>
                        <m:funcPr>
                          <m:ctrlPr>
                            <a:rPr lang="en-US" sz="2800" i="1">
                              <a:solidFill>
                                <a:schemeClr val="tx1"/>
                              </a:solidFill>
                              <a:latin typeface="Cambria Math"/>
                            </a:rPr>
                          </m:ctrlPr>
                        </m:funcPr>
                        <m:fName>
                          <m:limLow>
                            <m:limLowPr>
                              <m:ctrlPr>
                                <a:rPr lang="en-US" sz="2800" i="1">
                                  <a:solidFill>
                                    <a:schemeClr val="tx1"/>
                                  </a:solidFill>
                                  <a:latin typeface="Cambria Math"/>
                                </a:rPr>
                              </m:ctrlPr>
                            </m:limLowPr>
                            <m:e>
                              <m:r>
                                <m:rPr>
                                  <m:sty m:val="p"/>
                                </m:rPr>
                                <a:rPr lang="en-US" sz="2800">
                                  <a:solidFill>
                                    <a:schemeClr val="tx1"/>
                                  </a:solidFill>
                                  <a:latin typeface="Cambria Math"/>
                                </a:rPr>
                                <m:t>lim</m:t>
                              </m:r>
                            </m:e>
                            <m:lim>
                              <m:r>
                                <a:rPr lang="en-US" sz="2800" i="1">
                                  <a:solidFill>
                                    <a:schemeClr val="tx1"/>
                                  </a:solidFill>
                                  <a:latin typeface="Cambria Math"/>
                                  <a:ea typeface="Cambria Math"/>
                                </a:rPr>
                                <m:t>∆</m:t>
                              </m:r>
                              <m:r>
                                <a:rPr lang="en-US" sz="2800" i="1">
                                  <a:solidFill>
                                    <a:schemeClr val="tx1"/>
                                  </a:solidFill>
                                  <a:latin typeface="Cambria Math"/>
                                </a:rPr>
                                <m:t>𝑥</m:t>
                              </m:r>
                              <m:r>
                                <a:rPr lang="en-US" sz="2800" i="1">
                                  <a:solidFill>
                                    <a:schemeClr val="tx1"/>
                                  </a:solidFill>
                                  <a:latin typeface="Cambria Math"/>
                                  <a:ea typeface="Cambria Math"/>
                                </a:rPr>
                                <m:t>→</m:t>
                              </m:r>
                              <m:r>
                                <a:rPr lang="en-US" sz="2800" i="1">
                                  <a:solidFill>
                                    <a:schemeClr val="tx1"/>
                                  </a:solidFill>
                                  <a:latin typeface="Cambria Math"/>
                                  <a:ea typeface="Cambria Math"/>
                                </a:rPr>
                                <m:t>0</m:t>
                              </m:r>
                            </m:lim>
                          </m:limLow>
                        </m:fName>
                        <m:e>
                          <m:f>
                            <m:fPr>
                              <m:ctrlPr>
                                <a:rPr lang="en-US" sz="2800" i="1">
                                  <a:solidFill>
                                    <a:schemeClr val="tx1"/>
                                  </a:solidFill>
                                  <a:latin typeface="Cambria Math"/>
                                </a:rPr>
                              </m:ctrlPr>
                            </m:fPr>
                            <m:num>
                              <m:r>
                                <a:rPr lang="en-US" sz="2800" i="1">
                                  <a:solidFill>
                                    <a:schemeClr val="tx1"/>
                                  </a:solidFill>
                                  <a:latin typeface="Cambria Math"/>
                                  <a:ea typeface="Cambria Math"/>
                                </a:rPr>
                                <m:t>∆</m:t>
                              </m:r>
                              <m:r>
                                <a:rPr lang="en-US" sz="2800" i="1">
                                  <a:solidFill>
                                    <a:schemeClr val="tx1"/>
                                  </a:solidFill>
                                  <a:latin typeface="Cambria Math"/>
                                </a:rPr>
                                <m:t>𝑓</m:t>
                              </m:r>
                            </m:num>
                            <m:den>
                              <m:r>
                                <a:rPr lang="en-US" sz="2800" i="1">
                                  <a:solidFill>
                                    <a:schemeClr val="tx1"/>
                                  </a:solidFill>
                                  <a:latin typeface="Cambria Math"/>
                                  <a:ea typeface="Cambria Math"/>
                                </a:rPr>
                                <m:t>∆</m:t>
                              </m:r>
                              <m:r>
                                <a:rPr lang="en-US" sz="2800" i="1">
                                  <a:solidFill>
                                    <a:schemeClr val="tx1"/>
                                  </a:solidFill>
                                  <a:latin typeface="Cambria Math"/>
                                </a:rPr>
                                <m:t>𝑥</m:t>
                              </m:r>
                            </m:den>
                          </m:f>
                          <m:r>
                            <a:rPr lang="en-US" sz="2800" i="1">
                              <a:solidFill>
                                <a:schemeClr val="tx1"/>
                              </a:solidFill>
                              <a:latin typeface="Cambria Math"/>
                              <a:ea typeface="Cambria Math"/>
                            </a:rPr>
                            <m:t>∙</m:t>
                          </m:r>
                        </m:e>
                      </m:func>
                      <m:limLow>
                        <m:limLowPr>
                          <m:ctrlPr>
                            <a:rPr lang="en-US" sz="2800" i="1">
                              <a:solidFill>
                                <a:schemeClr val="tx1"/>
                              </a:solidFill>
                              <a:latin typeface="Cambria Math"/>
                            </a:rPr>
                          </m:ctrlPr>
                        </m:limLowPr>
                        <m:e>
                          <m:r>
                            <m:rPr>
                              <m:sty m:val="p"/>
                            </m:rPr>
                            <a:rPr lang="en-US" sz="2800">
                              <a:solidFill>
                                <a:schemeClr val="tx1"/>
                              </a:solidFill>
                              <a:latin typeface="Cambria Math"/>
                            </a:rPr>
                            <m:t>lim</m:t>
                          </m:r>
                        </m:e>
                        <m:lim>
                          <m:r>
                            <a:rPr lang="en-US" sz="2800" i="1">
                              <a:solidFill>
                                <a:schemeClr val="tx1"/>
                              </a:solidFill>
                              <a:latin typeface="Cambria Math"/>
                              <a:ea typeface="Cambria Math"/>
                            </a:rPr>
                            <m:t>∆</m:t>
                          </m:r>
                          <m:r>
                            <a:rPr lang="en-US" sz="2800" i="1">
                              <a:solidFill>
                                <a:schemeClr val="tx1"/>
                              </a:solidFill>
                              <a:latin typeface="Cambria Math"/>
                            </a:rPr>
                            <m:t>𝑥</m:t>
                          </m:r>
                          <m:r>
                            <a:rPr lang="en-US" sz="2800" i="1">
                              <a:solidFill>
                                <a:schemeClr val="tx1"/>
                              </a:solidFill>
                              <a:latin typeface="Cambria Math"/>
                              <a:ea typeface="Cambria Math"/>
                            </a:rPr>
                            <m:t>→</m:t>
                          </m:r>
                          <m:r>
                            <a:rPr lang="en-US" sz="2800" i="1">
                              <a:solidFill>
                                <a:schemeClr val="tx1"/>
                              </a:solidFill>
                              <a:latin typeface="Cambria Math"/>
                              <a:ea typeface="Cambria Math"/>
                            </a:rPr>
                            <m:t>0</m:t>
                          </m:r>
                        </m:lim>
                      </m:limLow>
                      <m:r>
                        <a:rPr lang="en-US" sz="2800" i="1">
                          <a:solidFill>
                            <a:schemeClr val="tx1"/>
                          </a:solidFill>
                          <a:latin typeface="Cambria Math"/>
                          <a:ea typeface="Cambria Math"/>
                        </a:rPr>
                        <m:t>∆</m:t>
                      </m:r>
                      <m:r>
                        <a:rPr lang="en-US" sz="2800" i="1">
                          <a:solidFill>
                            <a:schemeClr val="tx1"/>
                          </a:solidFill>
                          <a:latin typeface="Cambria Math"/>
                        </a:rPr>
                        <m:t>𝑥</m:t>
                      </m:r>
                      <m:r>
                        <a:rPr lang="en-US" sz="2800" b="0" i="1" smtClean="0">
                          <a:solidFill>
                            <a:schemeClr val="tx1"/>
                          </a:solidFill>
                          <a:latin typeface="Cambria Math"/>
                        </a:rPr>
                        <m:t>=</m:t>
                      </m:r>
                      <m:sSup>
                        <m:sSupPr>
                          <m:ctrlPr>
                            <a:rPr lang="en-US" sz="2800" b="0" i="1" smtClean="0">
                              <a:solidFill>
                                <a:schemeClr val="tx1"/>
                              </a:solidFill>
                              <a:latin typeface="Cambria Math"/>
                            </a:rPr>
                          </m:ctrlPr>
                        </m:sSupPr>
                        <m:e>
                          <m:r>
                            <a:rPr lang="en-US" sz="2800" b="0" i="1" smtClean="0">
                              <a:solidFill>
                                <a:schemeClr val="tx1"/>
                              </a:solidFill>
                              <a:latin typeface="Cambria Math"/>
                            </a:rPr>
                            <m:t>𝑓</m:t>
                          </m:r>
                        </m:e>
                        <m:sup>
                          <m:r>
                            <a:rPr lang="en-US" sz="2800" b="0" i="1" smtClean="0">
                              <a:solidFill>
                                <a:schemeClr val="tx1"/>
                              </a:solidFill>
                              <a:latin typeface="Cambria Math"/>
                            </a:rPr>
                            <m:t>′</m:t>
                          </m:r>
                        </m:sup>
                      </m:sSup>
                      <m:d>
                        <m:dPr>
                          <m:ctrlPr>
                            <a:rPr lang="en-US" sz="2800" b="0" i="1" smtClean="0">
                              <a:solidFill>
                                <a:schemeClr val="tx1"/>
                              </a:solidFill>
                              <a:latin typeface="Cambria Math"/>
                            </a:rPr>
                          </m:ctrlPr>
                        </m:dPr>
                        <m:e>
                          <m:r>
                            <a:rPr lang="en-US" sz="2800" b="0" i="1" smtClean="0">
                              <a:solidFill>
                                <a:schemeClr val="tx1"/>
                              </a:solidFill>
                              <a:latin typeface="Cambria Math"/>
                            </a:rPr>
                            <m:t>𝑥</m:t>
                          </m:r>
                        </m:e>
                      </m:d>
                      <m:r>
                        <a:rPr lang="en-US" sz="2800" b="0" i="1" smtClean="0">
                          <a:solidFill>
                            <a:schemeClr val="tx1"/>
                          </a:solidFill>
                          <a:latin typeface="Cambria Math"/>
                          <a:ea typeface="Cambria Math"/>
                        </a:rPr>
                        <m:t>∙</m:t>
                      </m:r>
                      <m:r>
                        <a:rPr lang="en-US" sz="2800" b="0" i="1" smtClean="0">
                          <a:solidFill>
                            <a:schemeClr val="tx1"/>
                          </a:solidFill>
                          <a:latin typeface="Cambria Math"/>
                          <a:ea typeface="Cambria Math"/>
                        </a:rPr>
                        <m:t>0</m:t>
                      </m:r>
                      <m:r>
                        <a:rPr lang="en-US" sz="2800" b="0" i="1" smtClean="0">
                          <a:solidFill>
                            <a:schemeClr val="tx1"/>
                          </a:solidFill>
                          <a:latin typeface="Cambria Math"/>
                          <a:ea typeface="Cambria Math"/>
                        </a:rPr>
                        <m:t>=</m:t>
                      </m:r>
                      <m:r>
                        <a:rPr lang="en-US" sz="2800" b="0" i="1" smtClean="0">
                          <a:solidFill>
                            <a:schemeClr val="tx1"/>
                          </a:solidFill>
                          <a:latin typeface="Cambria Math"/>
                          <a:ea typeface="Cambria Math"/>
                        </a:rPr>
                        <m:t>0</m:t>
                      </m:r>
                    </m:oMath>
                  </m:oMathPara>
                </a14:m>
                <a:endParaRPr lang="en-US" sz="2800" dirty="0">
                  <a:solidFill>
                    <a:schemeClr val="tx1"/>
                  </a:solidFill>
                </a:endParaRPr>
              </a:p>
              <a:p>
                <a:r>
                  <a:rPr lang="en-US" sz="2800" dirty="0">
                    <a:solidFill>
                      <a:schemeClr val="tx1"/>
                    </a:solidFill>
                  </a:rPr>
                  <a:t>Thus, differentiability implies continuity</a:t>
                </a:r>
              </a:p>
              <a:p>
                <a:r>
                  <a:rPr lang="en-US" sz="2800" dirty="0">
                    <a:solidFill>
                      <a:srgbClr val="FF0000"/>
                    </a:solidFill>
                  </a:rPr>
                  <a:t>Warning</a:t>
                </a:r>
                <a:r>
                  <a:rPr lang="en-US" sz="2800" dirty="0">
                    <a:solidFill>
                      <a:schemeClr val="tx1"/>
                    </a:solidFill>
                  </a:rPr>
                  <a:t>: The converse is false. Not all continuous functions are differentiable!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95400" y="1519237"/>
                <a:ext cx="7848600" cy="5715000"/>
              </a:xfrm>
              <a:blipFill>
                <a:blip r:embed="rId2"/>
                <a:stretch>
                  <a:fillRect l="-699" t="-1066" r="-311"/>
                </a:stretch>
              </a:blipFill>
            </p:spPr>
            <p:txBody>
              <a:bodyPr/>
              <a:lstStyle/>
              <a:p>
                <a:r>
                  <a:rPr lang="en-US">
                    <a:noFill/>
                  </a:rPr>
                  <a:t> </a:t>
                </a:r>
              </a:p>
            </p:txBody>
          </p:sp>
        </mc:Fallback>
      </mc:AlternateContent>
      <p:sp>
        <p:nvSpPr>
          <p:cNvPr id="4" name="Slide Number Placeholder 3"/>
          <p:cNvSpPr>
            <a:spLocks noGrp="1"/>
          </p:cNvSpPr>
          <p:nvPr>
            <p:ph type="sldNum" sz="quarter" idx="11"/>
          </p:nvPr>
        </p:nvSpPr>
        <p:spPr/>
        <p:txBody>
          <a:bodyPr/>
          <a:lstStyle/>
          <a:p>
            <a:fld id="{FF2AC4D6-9D50-4D6D-A575-257D46603A57}" type="slidenum">
              <a:rPr lang="en-US" smtClean="0"/>
              <a:t>21</a:t>
            </a:fld>
            <a:endParaRPr lang="en-US"/>
          </a:p>
        </p:txBody>
      </p:sp>
    </p:spTree>
    <p:extLst>
      <p:ext uri="{BB962C8B-B14F-4D97-AF65-F5344CB8AC3E}">
        <p14:creationId xmlns:p14="http://schemas.microsoft.com/office/powerpoint/2010/main" val="3265932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Mean Value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05279" y="1323588"/>
                <a:ext cx="8382000" cy="2416999"/>
              </a:xfrm>
            </p:spPr>
            <p:txBody>
              <a:bodyPr>
                <a:noAutofit/>
              </a:bodyPr>
              <a:lstStyle/>
              <a:p>
                <a:r>
                  <a:rPr lang="en-US" sz="2000" dirty="0"/>
                  <a:t>Theorem: If f is continuous on a closed interval </a:t>
                </a:r>
                <a14:m>
                  <m:oMath xmlns:m="http://schemas.openxmlformats.org/officeDocument/2006/math">
                    <m:d>
                      <m:dPr>
                        <m:begChr m:val="["/>
                        <m:endChr m:val="]"/>
                        <m:ctrlPr>
                          <a:rPr lang="en-US" sz="2000" b="0" i="1" smtClean="0">
                            <a:latin typeface="Cambria Math"/>
                          </a:rPr>
                        </m:ctrlPr>
                      </m:dPr>
                      <m:e>
                        <m:r>
                          <a:rPr lang="en-US" sz="2000" b="0" i="1" smtClean="0">
                            <a:latin typeface="Cambria Math"/>
                          </a:rPr>
                          <m:t>𝑎</m:t>
                        </m:r>
                        <m:r>
                          <a:rPr lang="en-US" sz="2000" b="0" i="1" smtClean="0">
                            <a:latin typeface="Cambria Math"/>
                          </a:rPr>
                          <m:t>,</m:t>
                        </m:r>
                        <m:r>
                          <a:rPr lang="en-US" sz="2000" b="0" i="1" smtClean="0">
                            <a:latin typeface="Cambria Math"/>
                          </a:rPr>
                          <m:t>𝑏</m:t>
                        </m:r>
                      </m:e>
                    </m:d>
                  </m:oMath>
                </a14:m>
                <a:r>
                  <a:rPr lang="en-US" sz="2000" dirty="0"/>
                  <a:t> and differentiable on </a:t>
                </a:r>
                <a14:m>
                  <m:oMath xmlns:m="http://schemas.openxmlformats.org/officeDocument/2006/math">
                    <m:r>
                      <a:rPr lang="en-US" sz="2000" b="0" i="1" smtClean="0">
                        <a:latin typeface="Cambria Math"/>
                      </a:rPr>
                      <m:t>(</m:t>
                    </m:r>
                    <m:r>
                      <a:rPr lang="en-US" sz="2000" b="0" i="1" smtClean="0">
                        <a:latin typeface="Cambria Math"/>
                      </a:rPr>
                      <m:t>𝑎</m:t>
                    </m:r>
                    <m:r>
                      <a:rPr lang="en-US" sz="2000" b="0" i="1" smtClean="0">
                        <a:latin typeface="Cambria Math"/>
                      </a:rPr>
                      <m:t>,</m:t>
                    </m:r>
                    <m:r>
                      <a:rPr lang="en-US" sz="2000" b="0" i="1" smtClean="0">
                        <a:latin typeface="Cambria Math"/>
                      </a:rPr>
                      <m:t>𝑏</m:t>
                    </m:r>
                    <m:r>
                      <a:rPr lang="en-US" sz="2000" b="0" i="1" smtClean="0">
                        <a:latin typeface="Cambria Math"/>
                      </a:rPr>
                      <m:t>)</m:t>
                    </m:r>
                  </m:oMath>
                </a14:m>
                <a:r>
                  <a:rPr lang="en-US" sz="2000" dirty="0"/>
                  <a:t> then there is a </a:t>
                </a:r>
                <a14:m>
                  <m:oMath xmlns:m="http://schemas.openxmlformats.org/officeDocument/2006/math">
                    <m:r>
                      <a:rPr lang="en-US" sz="2000" b="0" i="1" smtClean="0">
                        <a:latin typeface="Cambria Math"/>
                      </a:rPr>
                      <m:t>𝑐</m:t>
                    </m:r>
                    <m:r>
                      <a:rPr lang="en-US" sz="2000" b="0" i="1" smtClean="0">
                        <a:latin typeface="Cambria Math"/>
                      </a:rPr>
                      <m:t> ∈(</m:t>
                    </m:r>
                    <m:r>
                      <a:rPr lang="en-US" sz="2000" b="0" i="1" smtClean="0">
                        <a:latin typeface="Cambria Math"/>
                        <a:ea typeface="Cambria Math"/>
                      </a:rPr>
                      <m:t>𝑎</m:t>
                    </m:r>
                    <m:r>
                      <a:rPr lang="en-US" sz="2000" b="0" i="1" smtClean="0">
                        <a:latin typeface="Cambria Math"/>
                        <a:ea typeface="Cambria Math"/>
                      </a:rPr>
                      <m:t>,</m:t>
                    </m:r>
                    <m:r>
                      <a:rPr lang="en-US" sz="2000" b="0" i="1" smtClean="0">
                        <a:latin typeface="Cambria Math"/>
                        <a:ea typeface="Cambria Math"/>
                      </a:rPr>
                      <m:t>𝑏</m:t>
                    </m:r>
                    <m:r>
                      <a:rPr lang="en-US" sz="2000" b="0" i="1" smtClean="0">
                        <a:latin typeface="Cambria Math"/>
                        <a:ea typeface="Cambria Math"/>
                      </a:rPr>
                      <m:t>)</m:t>
                    </m:r>
                  </m:oMath>
                </a14:m>
                <a:r>
                  <a:rPr lang="en-US" sz="2000" dirty="0"/>
                  <a:t> such that </a:t>
                </a:r>
                <a14:m>
                  <m:oMath xmlns:m="http://schemas.openxmlformats.org/officeDocument/2006/math">
                    <m:sSup>
                      <m:sSupPr>
                        <m:ctrlPr>
                          <a:rPr lang="en-US" sz="2000" b="0" i="1" smtClean="0">
                            <a:latin typeface="Cambria Math"/>
                          </a:rPr>
                        </m:ctrlPr>
                      </m:sSupPr>
                      <m:e>
                        <m:r>
                          <a:rPr lang="en-US" sz="2000" b="0" i="1" smtClean="0">
                            <a:latin typeface="Cambria Math"/>
                          </a:rPr>
                          <m:t>𝑓</m:t>
                        </m:r>
                      </m:e>
                      <m:sup>
                        <m:r>
                          <a:rPr lang="en-US" sz="2000" b="0" i="1" smtClean="0">
                            <a:latin typeface="Cambria Math"/>
                          </a:rPr>
                          <m:t>′</m:t>
                        </m:r>
                      </m:sup>
                    </m:sSup>
                    <m:d>
                      <m:dPr>
                        <m:ctrlPr>
                          <a:rPr lang="en-US" sz="2000" b="0" i="1" smtClean="0">
                            <a:latin typeface="Cambria Math"/>
                          </a:rPr>
                        </m:ctrlPr>
                      </m:dPr>
                      <m:e>
                        <m:r>
                          <a:rPr lang="en-US" sz="2000" b="0" i="1" smtClean="0">
                            <a:latin typeface="Cambria Math"/>
                          </a:rPr>
                          <m:t>𝑐</m:t>
                        </m:r>
                      </m:e>
                    </m:d>
                    <m:r>
                      <a:rPr lang="en-US" sz="2000" b="0" i="1" smtClean="0">
                        <a:latin typeface="Cambria Math"/>
                      </a:rPr>
                      <m:t>= </m:t>
                    </m:r>
                    <m:f>
                      <m:fPr>
                        <m:ctrlPr>
                          <a:rPr lang="en-US" sz="2000" b="0" i="1" smtClean="0">
                            <a:latin typeface="Cambria Math"/>
                          </a:rPr>
                        </m:ctrlPr>
                      </m:fPr>
                      <m:num>
                        <m:r>
                          <a:rPr lang="en-US" sz="2000" b="0" i="1" smtClean="0">
                            <a:latin typeface="Cambria Math"/>
                          </a:rPr>
                          <m:t>𝑓</m:t>
                        </m:r>
                        <m:d>
                          <m:dPr>
                            <m:ctrlPr>
                              <a:rPr lang="en-US" sz="2000" b="0" i="1" smtClean="0">
                                <a:latin typeface="Cambria Math"/>
                              </a:rPr>
                            </m:ctrlPr>
                          </m:dPr>
                          <m:e>
                            <m:r>
                              <a:rPr lang="en-US" sz="2000" b="0" i="1" smtClean="0">
                                <a:latin typeface="Cambria Math"/>
                              </a:rPr>
                              <m:t>𝑏</m:t>
                            </m:r>
                          </m:e>
                        </m:d>
                        <m:r>
                          <a:rPr lang="en-US" sz="2000" b="0" i="1" smtClean="0">
                            <a:latin typeface="Cambria Math"/>
                          </a:rPr>
                          <m:t>−</m:t>
                        </m:r>
                        <m:r>
                          <a:rPr lang="en-US" sz="2000" b="0" i="1" smtClean="0">
                            <a:latin typeface="Cambria Math"/>
                          </a:rPr>
                          <m:t>𝑓</m:t>
                        </m:r>
                        <m:r>
                          <a:rPr lang="en-US" sz="2000" b="0" i="1" smtClean="0">
                            <a:latin typeface="Cambria Math"/>
                          </a:rPr>
                          <m:t>(</m:t>
                        </m:r>
                        <m:r>
                          <a:rPr lang="en-US" sz="2000" b="0" i="1" smtClean="0">
                            <a:latin typeface="Cambria Math"/>
                          </a:rPr>
                          <m:t>𝑎</m:t>
                        </m:r>
                        <m:r>
                          <a:rPr lang="en-US" sz="2000" b="0" i="1" smtClean="0">
                            <a:latin typeface="Cambria Math"/>
                          </a:rPr>
                          <m:t>)</m:t>
                        </m:r>
                      </m:num>
                      <m:den>
                        <m:r>
                          <a:rPr lang="en-US" sz="2000" b="0" i="1" smtClean="0">
                            <a:latin typeface="Cambria Math"/>
                          </a:rPr>
                          <m:t>𝑏</m:t>
                        </m:r>
                        <m:r>
                          <a:rPr lang="en-US" sz="2000" b="0" i="1" smtClean="0">
                            <a:latin typeface="Cambria Math"/>
                          </a:rPr>
                          <m:t>−</m:t>
                        </m:r>
                        <m:r>
                          <a:rPr lang="en-US" sz="2000" b="0" i="1" smtClean="0">
                            <a:latin typeface="Cambria Math"/>
                          </a:rPr>
                          <m:t>𝑎</m:t>
                        </m:r>
                      </m:den>
                    </m:f>
                  </m:oMath>
                </a14:m>
                <a:r>
                  <a:rPr lang="en-US" sz="2000" dirty="0"/>
                  <a:t> </a:t>
                </a:r>
              </a:p>
              <a:p>
                <a:r>
                  <a:rPr lang="en-US" sz="2000" dirty="0"/>
                  <a:t>Note that this is the slope of the line from </a:t>
                </a:r>
                <a14:m>
                  <m:oMath xmlns:m="http://schemas.openxmlformats.org/officeDocument/2006/math">
                    <m:r>
                      <a:rPr lang="en-US" sz="2000" i="1">
                        <a:latin typeface="Cambria Math"/>
                        <a:ea typeface="Cambria Math"/>
                      </a:rPr>
                      <m:t>(</m:t>
                    </m:r>
                    <m:r>
                      <a:rPr lang="en-US" sz="2000" i="1">
                        <a:latin typeface="Cambria Math"/>
                        <a:ea typeface="Cambria Math"/>
                      </a:rPr>
                      <m:t>𝑎</m:t>
                    </m:r>
                    <m:r>
                      <a:rPr lang="en-US" sz="2000" i="1">
                        <a:latin typeface="Cambria Math"/>
                        <a:ea typeface="Cambria Math"/>
                      </a:rPr>
                      <m:t>,</m:t>
                    </m:r>
                    <m:r>
                      <a:rPr lang="en-US" sz="2000" b="0" i="1" smtClean="0">
                        <a:latin typeface="Cambria Math"/>
                        <a:ea typeface="Cambria Math"/>
                      </a:rPr>
                      <m:t>𝑓</m:t>
                    </m:r>
                    <m:r>
                      <a:rPr lang="en-US" sz="2000" b="0" i="1" smtClean="0">
                        <a:latin typeface="Cambria Math"/>
                        <a:ea typeface="Cambria Math"/>
                      </a:rPr>
                      <m:t>(</m:t>
                    </m:r>
                    <m:r>
                      <a:rPr lang="en-US" sz="2000" b="0" i="1" smtClean="0">
                        <a:latin typeface="Cambria Math"/>
                        <a:ea typeface="Cambria Math"/>
                      </a:rPr>
                      <m:t>𝑎</m:t>
                    </m:r>
                    <m:r>
                      <a:rPr lang="en-US" sz="2000" b="0" i="1" smtClean="0">
                        <a:latin typeface="Cambria Math"/>
                        <a:ea typeface="Cambria Math"/>
                      </a:rPr>
                      <m:t>))</m:t>
                    </m:r>
                  </m:oMath>
                </a14:m>
                <a:r>
                  <a:rPr lang="en-US" sz="2000" dirty="0"/>
                  <a:t>  to </a:t>
                </a:r>
                <a14:m>
                  <m:oMath xmlns:m="http://schemas.openxmlformats.org/officeDocument/2006/math">
                    <m:r>
                      <a:rPr lang="en-US" sz="2000" i="1">
                        <a:latin typeface="Cambria Math"/>
                        <a:ea typeface="Cambria Math"/>
                      </a:rPr>
                      <m:t>(</m:t>
                    </m:r>
                    <m:r>
                      <a:rPr lang="en-US" sz="2000" b="0" i="1" smtClean="0">
                        <a:latin typeface="Cambria Math"/>
                        <a:ea typeface="Cambria Math"/>
                      </a:rPr>
                      <m:t>𝑏</m:t>
                    </m:r>
                    <m:r>
                      <a:rPr lang="en-US" sz="2000" i="1">
                        <a:latin typeface="Cambria Math"/>
                        <a:ea typeface="Cambria Math"/>
                      </a:rPr>
                      <m:t>,</m:t>
                    </m:r>
                    <m:r>
                      <a:rPr lang="en-US" sz="2000" b="0" i="1" smtClean="0">
                        <a:latin typeface="Cambria Math"/>
                        <a:ea typeface="Cambria Math"/>
                      </a:rPr>
                      <m:t>𝑓</m:t>
                    </m:r>
                    <m:r>
                      <a:rPr lang="en-US" sz="2000" b="0" i="1" smtClean="0">
                        <a:latin typeface="Cambria Math"/>
                        <a:ea typeface="Cambria Math"/>
                      </a:rPr>
                      <m:t>(</m:t>
                    </m:r>
                    <m:r>
                      <a:rPr lang="en-US" sz="2000" b="0" i="1" smtClean="0">
                        <a:latin typeface="Cambria Math"/>
                        <a:ea typeface="Cambria Math"/>
                      </a:rPr>
                      <m:t>𝑏</m:t>
                    </m:r>
                    <m:r>
                      <a:rPr lang="en-US" sz="2000" b="0" i="1" smtClean="0">
                        <a:latin typeface="Cambria Math"/>
                        <a:ea typeface="Cambria Math"/>
                      </a:rPr>
                      <m:t>))</m:t>
                    </m:r>
                  </m:oMath>
                </a14:m>
                <a:r>
                  <a:rPr lang="en-US" sz="2000"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05279" y="1323588"/>
                <a:ext cx="8382000" cy="2416999"/>
              </a:xfrm>
              <a:blipFill>
                <a:blip r:embed="rId3"/>
                <a:stretch>
                  <a:fillRect l="-145" t="-1008"/>
                </a:stretch>
              </a:blipFill>
            </p:spPr>
            <p:txBody>
              <a:bodyPr/>
              <a:lstStyle/>
              <a:p>
                <a:r>
                  <a:rPr lang="en-US">
                    <a:noFill/>
                  </a:rPr>
                  <a:t> </a:t>
                </a:r>
              </a:p>
            </p:txBody>
          </p:sp>
        </mc:Fallback>
      </mc:AlternateContent>
      <p:sp>
        <p:nvSpPr>
          <p:cNvPr id="4" name="Rectangle 3"/>
          <p:cNvSpPr/>
          <p:nvPr/>
        </p:nvSpPr>
        <p:spPr>
          <a:xfrm>
            <a:off x="5452247" y="566759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5818007" y="566759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5452247" y="530183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5818007" y="530183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169053" y="566759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534813" y="566759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169053" y="530183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534813" y="530183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5452247" y="493607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5818007" y="493607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5452247" y="457031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5818007" y="457031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6169053" y="493607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6534813" y="493607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6169053" y="457031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6534813" y="457031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p:nvSpPr>
        <p:spPr>
          <a:xfrm>
            <a:off x="6906354" y="566759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p:nvSpPr>
        <p:spPr>
          <a:xfrm>
            <a:off x="7272114" y="566759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a:off x="6906354" y="530183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p:nvSpPr>
        <p:spPr>
          <a:xfrm>
            <a:off x="7272114" y="530183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p:nvSpPr>
        <p:spPr>
          <a:xfrm>
            <a:off x="7623160" y="566759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p:nvSpPr>
        <p:spPr>
          <a:xfrm>
            <a:off x="7988920" y="566759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7623160" y="530183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7988920" y="530183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6906354" y="493607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a:off x="7272114" y="493607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p:nvSpPr>
        <p:spPr>
          <a:xfrm>
            <a:off x="6906354" y="457031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p:nvSpPr>
        <p:spPr>
          <a:xfrm>
            <a:off x="7272114" y="457031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p:nvSpPr>
        <p:spPr>
          <a:xfrm>
            <a:off x="7623160" y="493607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p:nvSpPr>
        <p:spPr>
          <a:xfrm>
            <a:off x="7988920" y="493607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p:nvSpPr>
        <p:spPr>
          <a:xfrm>
            <a:off x="7623160" y="457031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p:nvSpPr>
        <p:spPr>
          <a:xfrm>
            <a:off x="7988920" y="457031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p:nvSpPr>
        <p:spPr>
          <a:xfrm>
            <a:off x="5452247" y="420455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p:nvSpPr>
        <p:spPr>
          <a:xfrm>
            <a:off x="5818007" y="420455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p:nvSpPr>
        <p:spPr>
          <a:xfrm>
            <a:off x="5452247" y="383879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p:nvSpPr>
        <p:spPr>
          <a:xfrm>
            <a:off x="5818007" y="383879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p:nvSpPr>
        <p:spPr>
          <a:xfrm>
            <a:off x="6169053" y="420455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p:nvSpPr>
        <p:spPr>
          <a:xfrm>
            <a:off x="6534813" y="420455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p:nvSpPr>
        <p:spPr>
          <a:xfrm>
            <a:off x="6169053" y="383879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p:nvSpPr>
        <p:spPr>
          <a:xfrm>
            <a:off x="6534813" y="383879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p:nvSpPr>
        <p:spPr>
          <a:xfrm>
            <a:off x="5452247" y="347303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p:nvSpPr>
        <p:spPr>
          <a:xfrm>
            <a:off x="5818007" y="347303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p:nvSpPr>
        <p:spPr>
          <a:xfrm>
            <a:off x="5452247" y="310727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5818007" y="310727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Rectangle 47"/>
          <p:cNvSpPr/>
          <p:nvPr/>
        </p:nvSpPr>
        <p:spPr>
          <a:xfrm>
            <a:off x="6169053" y="347303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ectangle 48"/>
          <p:cNvSpPr/>
          <p:nvPr/>
        </p:nvSpPr>
        <p:spPr>
          <a:xfrm>
            <a:off x="6534813" y="347303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Rectangle 49"/>
          <p:cNvSpPr/>
          <p:nvPr/>
        </p:nvSpPr>
        <p:spPr>
          <a:xfrm>
            <a:off x="6169053" y="310727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Rectangle 50"/>
          <p:cNvSpPr/>
          <p:nvPr/>
        </p:nvSpPr>
        <p:spPr>
          <a:xfrm>
            <a:off x="6534813" y="310727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Rectangle 51"/>
          <p:cNvSpPr/>
          <p:nvPr/>
        </p:nvSpPr>
        <p:spPr>
          <a:xfrm>
            <a:off x="6906354" y="420455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Rectangle 52"/>
          <p:cNvSpPr/>
          <p:nvPr/>
        </p:nvSpPr>
        <p:spPr>
          <a:xfrm>
            <a:off x="7272114" y="420455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Rectangle 53"/>
          <p:cNvSpPr/>
          <p:nvPr/>
        </p:nvSpPr>
        <p:spPr>
          <a:xfrm>
            <a:off x="6906354" y="383879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Rectangle 54"/>
          <p:cNvSpPr/>
          <p:nvPr/>
        </p:nvSpPr>
        <p:spPr>
          <a:xfrm>
            <a:off x="7272114" y="383879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Rectangle 55"/>
          <p:cNvSpPr/>
          <p:nvPr/>
        </p:nvSpPr>
        <p:spPr>
          <a:xfrm>
            <a:off x="7623160" y="420455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7988920" y="420455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Rectangle 57"/>
          <p:cNvSpPr/>
          <p:nvPr/>
        </p:nvSpPr>
        <p:spPr>
          <a:xfrm>
            <a:off x="7623160" y="383879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Rectangle 58"/>
          <p:cNvSpPr/>
          <p:nvPr/>
        </p:nvSpPr>
        <p:spPr>
          <a:xfrm>
            <a:off x="7988920" y="383879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Rectangle 59"/>
          <p:cNvSpPr/>
          <p:nvPr/>
        </p:nvSpPr>
        <p:spPr>
          <a:xfrm>
            <a:off x="6906354" y="347303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Rectangle 60"/>
          <p:cNvSpPr/>
          <p:nvPr/>
        </p:nvSpPr>
        <p:spPr>
          <a:xfrm>
            <a:off x="7272114" y="347303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Rectangle 61"/>
          <p:cNvSpPr/>
          <p:nvPr/>
        </p:nvSpPr>
        <p:spPr>
          <a:xfrm>
            <a:off x="6906354" y="310727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Rectangle 62"/>
          <p:cNvSpPr/>
          <p:nvPr/>
        </p:nvSpPr>
        <p:spPr>
          <a:xfrm>
            <a:off x="7272114" y="310727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Rectangle 63"/>
          <p:cNvSpPr/>
          <p:nvPr/>
        </p:nvSpPr>
        <p:spPr>
          <a:xfrm>
            <a:off x="7623160" y="347303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Rectangle 64"/>
          <p:cNvSpPr/>
          <p:nvPr/>
        </p:nvSpPr>
        <p:spPr>
          <a:xfrm>
            <a:off x="7988920" y="347303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Rectangle 65"/>
          <p:cNvSpPr/>
          <p:nvPr/>
        </p:nvSpPr>
        <p:spPr>
          <a:xfrm>
            <a:off x="7623160" y="310727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Rectangle 66"/>
          <p:cNvSpPr/>
          <p:nvPr/>
        </p:nvSpPr>
        <p:spPr>
          <a:xfrm>
            <a:off x="7988920" y="3107277"/>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8" name="Straight Connector 67"/>
          <p:cNvCxnSpPr/>
          <p:nvPr/>
        </p:nvCxnSpPr>
        <p:spPr>
          <a:xfrm flipV="1">
            <a:off x="5818007" y="3473037"/>
            <a:ext cx="2536673" cy="25504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6745546" y="6397537"/>
            <a:ext cx="381000" cy="461665"/>
          </a:xfrm>
          <a:prstGeom prst="rect">
            <a:avLst/>
          </a:prstGeom>
          <a:noFill/>
        </p:spPr>
        <p:txBody>
          <a:bodyPr wrap="square" rtlCol="0">
            <a:spAutoFit/>
          </a:bodyPr>
          <a:lstStyle/>
          <a:p>
            <a:r>
              <a:rPr lang="en-US" sz="2400" dirty="0">
                <a:solidFill>
                  <a:prstClr val="black"/>
                </a:solidFill>
              </a:rPr>
              <a:t>x</a:t>
            </a:r>
          </a:p>
        </p:txBody>
      </p:sp>
      <p:sp>
        <p:nvSpPr>
          <p:cNvPr id="70" name="TextBox 69"/>
          <p:cNvSpPr txBox="1"/>
          <p:nvPr/>
        </p:nvSpPr>
        <p:spPr>
          <a:xfrm>
            <a:off x="6745546" y="6033357"/>
            <a:ext cx="381000" cy="461665"/>
          </a:xfrm>
          <a:prstGeom prst="rect">
            <a:avLst/>
          </a:prstGeom>
          <a:noFill/>
        </p:spPr>
        <p:txBody>
          <a:bodyPr wrap="square" rtlCol="0">
            <a:spAutoFit/>
          </a:bodyPr>
          <a:lstStyle/>
          <a:p>
            <a:r>
              <a:rPr lang="en-US" sz="2400" dirty="0">
                <a:solidFill>
                  <a:prstClr val="black"/>
                </a:solidFill>
              </a:rPr>
              <a:t>0</a:t>
            </a:r>
          </a:p>
        </p:txBody>
      </p:sp>
      <p:sp>
        <p:nvSpPr>
          <p:cNvPr id="71" name="TextBox 70"/>
          <p:cNvSpPr txBox="1"/>
          <p:nvPr/>
        </p:nvSpPr>
        <p:spPr>
          <a:xfrm>
            <a:off x="7072418" y="6033357"/>
            <a:ext cx="381000" cy="461665"/>
          </a:xfrm>
          <a:prstGeom prst="rect">
            <a:avLst/>
          </a:prstGeom>
          <a:noFill/>
        </p:spPr>
        <p:txBody>
          <a:bodyPr wrap="square" rtlCol="0">
            <a:spAutoFit/>
          </a:bodyPr>
          <a:lstStyle/>
          <a:p>
            <a:r>
              <a:rPr lang="en-US" sz="2400" dirty="0">
                <a:solidFill>
                  <a:prstClr val="black"/>
                </a:solidFill>
              </a:rPr>
              <a:t>1</a:t>
            </a:r>
          </a:p>
        </p:txBody>
      </p:sp>
      <p:sp>
        <p:nvSpPr>
          <p:cNvPr id="72" name="TextBox 71"/>
          <p:cNvSpPr txBox="1"/>
          <p:nvPr/>
        </p:nvSpPr>
        <p:spPr>
          <a:xfrm>
            <a:off x="7415318" y="6033356"/>
            <a:ext cx="381000" cy="461665"/>
          </a:xfrm>
          <a:prstGeom prst="rect">
            <a:avLst/>
          </a:prstGeom>
          <a:noFill/>
        </p:spPr>
        <p:txBody>
          <a:bodyPr wrap="square" rtlCol="0">
            <a:spAutoFit/>
          </a:bodyPr>
          <a:lstStyle/>
          <a:p>
            <a:r>
              <a:rPr lang="en-US" sz="2400" dirty="0">
                <a:solidFill>
                  <a:prstClr val="black"/>
                </a:solidFill>
              </a:rPr>
              <a:t>2</a:t>
            </a:r>
          </a:p>
        </p:txBody>
      </p:sp>
      <p:sp>
        <p:nvSpPr>
          <p:cNvPr id="73" name="TextBox 72"/>
          <p:cNvSpPr txBox="1"/>
          <p:nvPr/>
        </p:nvSpPr>
        <p:spPr>
          <a:xfrm>
            <a:off x="7806040" y="6033357"/>
            <a:ext cx="381000" cy="461665"/>
          </a:xfrm>
          <a:prstGeom prst="rect">
            <a:avLst/>
          </a:prstGeom>
          <a:noFill/>
        </p:spPr>
        <p:txBody>
          <a:bodyPr wrap="square" rtlCol="0">
            <a:spAutoFit/>
          </a:bodyPr>
          <a:lstStyle/>
          <a:p>
            <a:r>
              <a:rPr lang="en-US" sz="2400" dirty="0">
                <a:solidFill>
                  <a:prstClr val="black"/>
                </a:solidFill>
              </a:rPr>
              <a:t>3</a:t>
            </a:r>
          </a:p>
        </p:txBody>
      </p:sp>
      <p:sp>
        <p:nvSpPr>
          <p:cNvPr id="74" name="TextBox 73"/>
          <p:cNvSpPr txBox="1"/>
          <p:nvPr/>
        </p:nvSpPr>
        <p:spPr>
          <a:xfrm>
            <a:off x="8187040" y="6033355"/>
            <a:ext cx="381000" cy="461665"/>
          </a:xfrm>
          <a:prstGeom prst="rect">
            <a:avLst/>
          </a:prstGeom>
          <a:noFill/>
        </p:spPr>
        <p:txBody>
          <a:bodyPr wrap="square" rtlCol="0">
            <a:spAutoFit/>
          </a:bodyPr>
          <a:lstStyle/>
          <a:p>
            <a:r>
              <a:rPr lang="en-US" sz="2400" dirty="0">
                <a:solidFill>
                  <a:prstClr val="black"/>
                </a:solidFill>
              </a:rPr>
              <a:t>4</a:t>
            </a:r>
          </a:p>
        </p:txBody>
      </p:sp>
      <p:sp>
        <p:nvSpPr>
          <p:cNvPr id="75" name="TextBox 74"/>
          <p:cNvSpPr txBox="1"/>
          <p:nvPr/>
        </p:nvSpPr>
        <p:spPr>
          <a:xfrm>
            <a:off x="6267850" y="6033357"/>
            <a:ext cx="533926" cy="461665"/>
          </a:xfrm>
          <a:prstGeom prst="rect">
            <a:avLst/>
          </a:prstGeom>
          <a:noFill/>
        </p:spPr>
        <p:txBody>
          <a:bodyPr wrap="square" rtlCol="0">
            <a:spAutoFit/>
          </a:bodyPr>
          <a:lstStyle/>
          <a:p>
            <a:r>
              <a:rPr lang="en-US" sz="2400" dirty="0">
                <a:solidFill>
                  <a:prstClr val="black"/>
                </a:solidFill>
              </a:rPr>
              <a:t>-1</a:t>
            </a:r>
          </a:p>
        </p:txBody>
      </p:sp>
      <p:sp>
        <p:nvSpPr>
          <p:cNvPr id="76" name="TextBox 75"/>
          <p:cNvSpPr txBox="1"/>
          <p:nvPr/>
        </p:nvSpPr>
        <p:spPr>
          <a:xfrm>
            <a:off x="5949912" y="6023504"/>
            <a:ext cx="533926" cy="461665"/>
          </a:xfrm>
          <a:prstGeom prst="rect">
            <a:avLst/>
          </a:prstGeom>
          <a:noFill/>
        </p:spPr>
        <p:txBody>
          <a:bodyPr wrap="square" rtlCol="0">
            <a:spAutoFit/>
          </a:bodyPr>
          <a:lstStyle/>
          <a:p>
            <a:r>
              <a:rPr lang="en-US" sz="2400" dirty="0">
                <a:solidFill>
                  <a:prstClr val="black"/>
                </a:solidFill>
              </a:rPr>
              <a:t>-2</a:t>
            </a:r>
          </a:p>
        </p:txBody>
      </p:sp>
      <p:sp>
        <p:nvSpPr>
          <p:cNvPr id="77" name="TextBox 76"/>
          <p:cNvSpPr txBox="1"/>
          <p:nvPr/>
        </p:nvSpPr>
        <p:spPr>
          <a:xfrm>
            <a:off x="5579422" y="6039545"/>
            <a:ext cx="533926" cy="461665"/>
          </a:xfrm>
          <a:prstGeom prst="rect">
            <a:avLst/>
          </a:prstGeom>
          <a:noFill/>
        </p:spPr>
        <p:txBody>
          <a:bodyPr wrap="square" rtlCol="0">
            <a:spAutoFit/>
          </a:bodyPr>
          <a:lstStyle/>
          <a:p>
            <a:r>
              <a:rPr lang="en-US" sz="2400" dirty="0">
                <a:solidFill>
                  <a:prstClr val="black"/>
                </a:solidFill>
              </a:rPr>
              <a:t>-3</a:t>
            </a:r>
          </a:p>
        </p:txBody>
      </p:sp>
      <p:sp>
        <p:nvSpPr>
          <p:cNvPr id="78" name="TextBox 77"/>
          <p:cNvSpPr txBox="1"/>
          <p:nvPr/>
        </p:nvSpPr>
        <p:spPr>
          <a:xfrm>
            <a:off x="5205779" y="6045733"/>
            <a:ext cx="533926" cy="461665"/>
          </a:xfrm>
          <a:prstGeom prst="rect">
            <a:avLst/>
          </a:prstGeom>
          <a:noFill/>
        </p:spPr>
        <p:txBody>
          <a:bodyPr wrap="square" rtlCol="0">
            <a:spAutoFit/>
          </a:bodyPr>
          <a:lstStyle/>
          <a:p>
            <a:r>
              <a:rPr lang="en-US" sz="2400" dirty="0">
                <a:solidFill>
                  <a:prstClr val="black"/>
                </a:solidFill>
              </a:rPr>
              <a:t>-4</a:t>
            </a:r>
          </a:p>
        </p:txBody>
      </p:sp>
      <p:sp>
        <p:nvSpPr>
          <p:cNvPr id="79" name="TextBox 78"/>
          <p:cNvSpPr txBox="1"/>
          <p:nvPr/>
        </p:nvSpPr>
        <p:spPr>
          <a:xfrm>
            <a:off x="5015279" y="4339484"/>
            <a:ext cx="381000" cy="461665"/>
          </a:xfrm>
          <a:prstGeom prst="rect">
            <a:avLst/>
          </a:prstGeom>
          <a:noFill/>
        </p:spPr>
        <p:txBody>
          <a:bodyPr wrap="square" rtlCol="0">
            <a:spAutoFit/>
          </a:bodyPr>
          <a:lstStyle/>
          <a:p>
            <a:r>
              <a:rPr lang="en-US" sz="2400" dirty="0">
                <a:solidFill>
                  <a:prstClr val="black"/>
                </a:solidFill>
              </a:rPr>
              <a:t>0</a:t>
            </a:r>
          </a:p>
        </p:txBody>
      </p:sp>
      <p:sp>
        <p:nvSpPr>
          <p:cNvPr id="80" name="TextBox 79"/>
          <p:cNvSpPr txBox="1"/>
          <p:nvPr/>
        </p:nvSpPr>
        <p:spPr>
          <a:xfrm>
            <a:off x="5015279" y="4034419"/>
            <a:ext cx="381000" cy="461665"/>
          </a:xfrm>
          <a:prstGeom prst="rect">
            <a:avLst/>
          </a:prstGeom>
          <a:noFill/>
        </p:spPr>
        <p:txBody>
          <a:bodyPr wrap="square" rtlCol="0">
            <a:spAutoFit/>
          </a:bodyPr>
          <a:lstStyle/>
          <a:p>
            <a:r>
              <a:rPr lang="en-US" sz="2400" dirty="0">
                <a:solidFill>
                  <a:prstClr val="black"/>
                </a:solidFill>
              </a:rPr>
              <a:t>1</a:t>
            </a:r>
          </a:p>
        </p:txBody>
      </p:sp>
      <p:sp>
        <p:nvSpPr>
          <p:cNvPr id="81" name="TextBox 80"/>
          <p:cNvSpPr txBox="1"/>
          <p:nvPr/>
        </p:nvSpPr>
        <p:spPr>
          <a:xfrm>
            <a:off x="5015279" y="3607964"/>
            <a:ext cx="381000" cy="461665"/>
          </a:xfrm>
          <a:prstGeom prst="rect">
            <a:avLst/>
          </a:prstGeom>
          <a:noFill/>
        </p:spPr>
        <p:txBody>
          <a:bodyPr wrap="square" rtlCol="0">
            <a:spAutoFit/>
          </a:bodyPr>
          <a:lstStyle/>
          <a:p>
            <a:r>
              <a:rPr lang="en-US" sz="2400" dirty="0">
                <a:solidFill>
                  <a:prstClr val="black"/>
                </a:solidFill>
              </a:rPr>
              <a:t>2</a:t>
            </a:r>
          </a:p>
        </p:txBody>
      </p:sp>
      <p:sp>
        <p:nvSpPr>
          <p:cNvPr id="82" name="TextBox 81"/>
          <p:cNvSpPr txBox="1"/>
          <p:nvPr/>
        </p:nvSpPr>
        <p:spPr>
          <a:xfrm>
            <a:off x="5015279" y="3242204"/>
            <a:ext cx="381000" cy="461665"/>
          </a:xfrm>
          <a:prstGeom prst="rect">
            <a:avLst/>
          </a:prstGeom>
          <a:noFill/>
        </p:spPr>
        <p:txBody>
          <a:bodyPr wrap="square" rtlCol="0">
            <a:spAutoFit/>
          </a:bodyPr>
          <a:lstStyle/>
          <a:p>
            <a:r>
              <a:rPr lang="en-US" sz="2400" dirty="0">
                <a:solidFill>
                  <a:prstClr val="black"/>
                </a:solidFill>
              </a:rPr>
              <a:t>3</a:t>
            </a:r>
          </a:p>
        </p:txBody>
      </p:sp>
      <p:sp>
        <p:nvSpPr>
          <p:cNvPr id="83" name="TextBox 82"/>
          <p:cNvSpPr txBox="1"/>
          <p:nvPr/>
        </p:nvSpPr>
        <p:spPr>
          <a:xfrm>
            <a:off x="5015279" y="2876444"/>
            <a:ext cx="381000" cy="461665"/>
          </a:xfrm>
          <a:prstGeom prst="rect">
            <a:avLst/>
          </a:prstGeom>
          <a:noFill/>
        </p:spPr>
        <p:txBody>
          <a:bodyPr wrap="square" rtlCol="0">
            <a:spAutoFit/>
          </a:bodyPr>
          <a:lstStyle/>
          <a:p>
            <a:r>
              <a:rPr lang="en-US" sz="2400" dirty="0">
                <a:solidFill>
                  <a:prstClr val="black"/>
                </a:solidFill>
              </a:rPr>
              <a:t>4</a:t>
            </a:r>
          </a:p>
        </p:txBody>
      </p:sp>
      <p:sp>
        <p:nvSpPr>
          <p:cNvPr id="84" name="TextBox 83"/>
          <p:cNvSpPr txBox="1"/>
          <p:nvPr/>
        </p:nvSpPr>
        <p:spPr>
          <a:xfrm>
            <a:off x="4938816" y="4657292"/>
            <a:ext cx="533926" cy="461665"/>
          </a:xfrm>
          <a:prstGeom prst="rect">
            <a:avLst/>
          </a:prstGeom>
          <a:noFill/>
        </p:spPr>
        <p:txBody>
          <a:bodyPr wrap="square" rtlCol="0">
            <a:spAutoFit/>
          </a:bodyPr>
          <a:lstStyle/>
          <a:p>
            <a:r>
              <a:rPr lang="en-US" sz="2400" dirty="0">
                <a:solidFill>
                  <a:prstClr val="black"/>
                </a:solidFill>
              </a:rPr>
              <a:t>-1</a:t>
            </a:r>
          </a:p>
        </p:txBody>
      </p:sp>
      <p:sp>
        <p:nvSpPr>
          <p:cNvPr id="85" name="TextBox 84"/>
          <p:cNvSpPr txBox="1"/>
          <p:nvPr/>
        </p:nvSpPr>
        <p:spPr>
          <a:xfrm>
            <a:off x="4938816" y="5071004"/>
            <a:ext cx="533926" cy="461665"/>
          </a:xfrm>
          <a:prstGeom prst="rect">
            <a:avLst/>
          </a:prstGeom>
          <a:noFill/>
        </p:spPr>
        <p:txBody>
          <a:bodyPr wrap="square" rtlCol="0">
            <a:spAutoFit/>
          </a:bodyPr>
          <a:lstStyle/>
          <a:p>
            <a:r>
              <a:rPr lang="en-US" sz="2400" dirty="0">
                <a:solidFill>
                  <a:prstClr val="black"/>
                </a:solidFill>
              </a:rPr>
              <a:t>-2</a:t>
            </a:r>
          </a:p>
        </p:txBody>
      </p:sp>
      <p:sp>
        <p:nvSpPr>
          <p:cNvPr id="86" name="TextBox 85"/>
          <p:cNvSpPr txBox="1"/>
          <p:nvPr/>
        </p:nvSpPr>
        <p:spPr>
          <a:xfrm>
            <a:off x="4938816" y="5409822"/>
            <a:ext cx="533926" cy="461665"/>
          </a:xfrm>
          <a:prstGeom prst="rect">
            <a:avLst/>
          </a:prstGeom>
          <a:noFill/>
        </p:spPr>
        <p:txBody>
          <a:bodyPr wrap="square" rtlCol="0">
            <a:spAutoFit/>
          </a:bodyPr>
          <a:lstStyle/>
          <a:p>
            <a:r>
              <a:rPr lang="en-US" sz="2400" dirty="0">
                <a:solidFill>
                  <a:prstClr val="black"/>
                </a:solidFill>
              </a:rPr>
              <a:t>-3</a:t>
            </a:r>
          </a:p>
        </p:txBody>
      </p:sp>
      <p:sp>
        <p:nvSpPr>
          <p:cNvPr id="87" name="TextBox 86"/>
          <p:cNvSpPr txBox="1"/>
          <p:nvPr/>
        </p:nvSpPr>
        <p:spPr>
          <a:xfrm>
            <a:off x="4938816" y="5767317"/>
            <a:ext cx="533926" cy="461665"/>
          </a:xfrm>
          <a:prstGeom prst="rect">
            <a:avLst/>
          </a:prstGeom>
          <a:noFill/>
        </p:spPr>
        <p:txBody>
          <a:bodyPr wrap="square" rtlCol="0">
            <a:spAutoFit/>
          </a:bodyPr>
          <a:lstStyle/>
          <a:p>
            <a:r>
              <a:rPr lang="en-US" sz="2400" dirty="0">
                <a:solidFill>
                  <a:prstClr val="black"/>
                </a:solidFill>
              </a:rPr>
              <a:t>-4</a:t>
            </a:r>
          </a:p>
        </p:txBody>
      </p:sp>
      <p:sp>
        <p:nvSpPr>
          <p:cNvPr id="88" name="TextBox 87"/>
          <p:cNvSpPr txBox="1"/>
          <p:nvPr/>
        </p:nvSpPr>
        <p:spPr>
          <a:xfrm>
            <a:off x="4492653" y="4349341"/>
            <a:ext cx="689476" cy="461665"/>
          </a:xfrm>
          <a:prstGeom prst="rect">
            <a:avLst/>
          </a:prstGeom>
          <a:noFill/>
        </p:spPr>
        <p:txBody>
          <a:bodyPr wrap="square" rtlCol="0">
            <a:spAutoFit/>
          </a:bodyPr>
          <a:lstStyle/>
          <a:p>
            <a:r>
              <a:rPr lang="en-US" sz="2400" dirty="0">
                <a:solidFill>
                  <a:prstClr val="black"/>
                </a:solidFill>
              </a:rPr>
              <a:t>f(x)</a:t>
            </a:r>
          </a:p>
        </p:txBody>
      </p:sp>
      <p:sp>
        <p:nvSpPr>
          <p:cNvPr id="89" name="Freeform 88"/>
          <p:cNvSpPr/>
          <p:nvPr/>
        </p:nvSpPr>
        <p:spPr>
          <a:xfrm>
            <a:off x="5456976" y="3102144"/>
            <a:ext cx="2900855" cy="1466193"/>
          </a:xfrm>
          <a:custGeom>
            <a:avLst/>
            <a:gdLst>
              <a:gd name="connsiteX0" fmla="*/ 0 w 2900855"/>
              <a:gd name="connsiteY0" fmla="*/ 0 h 1466193"/>
              <a:gd name="connsiteX1" fmla="*/ 725214 w 2900855"/>
              <a:gd name="connsiteY1" fmla="*/ 1103586 h 1466193"/>
              <a:gd name="connsiteX2" fmla="*/ 1450428 w 2900855"/>
              <a:gd name="connsiteY2" fmla="*/ 1466193 h 1466193"/>
              <a:gd name="connsiteX3" fmla="*/ 2159876 w 2900855"/>
              <a:gd name="connsiteY3" fmla="*/ 1103586 h 1466193"/>
              <a:gd name="connsiteX4" fmla="*/ 2900855 w 2900855"/>
              <a:gd name="connsiteY4" fmla="*/ 0 h 1466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855" h="1466193">
                <a:moveTo>
                  <a:pt x="0" y="0"/>
                </a:moveTo>
                <a:cubicBezTo>
                  <a:pt x="241738" y="429610"/>
                  <a:pt x="483476" y="859221"/>
                  <a:pt x="725214" y="1103586"/>
                </a:cubicBezTo>
                <a:cubicBezTo>
                  <a:pt x="966952" y="1347952"/>
                  <a:pt x="1211318" y="1466193"/>
                  <a:pt x="1450428" y="1466193"/>
                </a:cubicBezTo>
                <a:cubicBezTo>
                  <a:pt x="1689538" y="1466193"/>
                  <a:pt x="1918138" y="1347952"/>
                  <a:pt x="2159876" y="1103586"/>
                </a:cubicBezTo>
                <a:cubicBezTo>
                  <a:pt x="2401614" y="859221"/>
                  <a:pt x="2651234" y="429610"/>
                  <a:pt x="290085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mc:AlternateContent xmlns:mc="http://schemas.openxmlformats.org/markup-compatibility/2006" xmlns:a14="http://schemas.microsoft.com/office/drawing/2010/main">
        <mc:Choice Requires="a14">
          <p:sp>
            <p:nvSpPr>
              <p:cNvPr id="90" name="TextBox 89"/>
              <p:cNvSpPr txBox="1"/>
              <p:nvPr/>
            </p:nvSpPr>
            <p:spPr>
              <a:xfrm>
                <a:off x="1441434" y="3087118"/>
                <a:ext cx="3009178" cy="3140347"/>
              </a:xfrm>
              <a:prstGeom prst="rect">
                <a:avLst/>
              </a:prstGeom>
              <a:noFill/>
            </p:spPr>
            <p:txBody>
              <a:bodyPr wrap="square" rtlCol="0">
                <a:spAutoFit/>
              </a:bodyPr>
              <a:lstStyle/>
              <a:p>
                <a:r>
                  <a:rPr lang="en-US" sz="2000" dirty="0">
                    <a:solidFill>
                      <a:prstClr val="black"/>
                    </a:solidFill>
                  </a:rPr>
                  <a:t>Example: If </a:t>
                </a:r>
                <a14:m>
                  <m:oMath xmlns:m="http://schemas.openxmlformats.org/officeDocument/2006/math">
                    <m:r>
                      <a:rPr lang="en-US" sz="2000" i="1" dirty="0" smtClean="0">
                        <a:solidFill>
                          <a:prstClr val="black"/>
                        </a:solidFill>
                        <a:latin typeface="Cambria Math"/>
                      </a:rPr>
                      <m:t>𝑓</m:t>
                    </m:r>
                    <m:r>
                      <a:rPr lang="en-US" sz="2000" i="1" dirty="0" smtClean="0">
                        <a:solidFill>
                          <a:prstClr val="black"/>
                        </a:solidFill>
                        <a:latin typeface="Cambria Math"/>
                      </a:rPr>
                      <m:t>(</m:t>
                    </m:r>
                    <m:r>
                      <a:rPr lang="en-US" sz="2000" i="1" dirty="0" smtClean="0">
                        <a:solidFill>
                          <a:prstClr val="black"/>
                        </a:solidFill>
                        <a:latin typeface="Cambria Math"/>
                      </a:rPr>
                      <m:t>𝑥</m:t>
                    </m:r>
                    <m:r>
                      <a:rPr lang="en-US" sz="2000" i="1" dirty="0" smtClean="0">
                        <a:solidFill>
                          <a:prstClr val="black"/>
                        </a:solidFill>
                        <a:latin typeface="Cambria Math"/>
                      </a:rPr>
                      <m:t>) = </m:t>
                    </m:r>
                    <m:f>
                      <m:fPr>
                        <m:ctrlPr>
                          <a:rPr lang="en-US" sz="2000" i="1" dirty="0" smtClean="0">
                            <a:solidFill>
                              <a:prstClr val="black"/>
                            </a:solidFill>
                            <a:latin typeface="Cambria Math"/>
                          </a:rPr>
                        </m:ctrlPr>
                      </m:fPr>
                      <m:num>
                        <m:r>
                          <a:rPr lang="en-US" sz="2000" i="1" dirty="0" smtClean="0">
                            <a:solidFill>
                              <a:prstClr val="black"/>
                            </a:solidFill>
                            <a:latin typeface="Cambria Math"/>
                          </a:rPr>
                          <m:t>1</m:t>
                        </m:r>
                      </m:num>
                      <m:den>
                        <m:r>
                          <a:rPr lang="en-US" sz="2000" i="1" dirty="0" smtClean="0">
                            <a:solidFill>
                              <a:prstClr val="black"/>
                            </a:solidFill>
                            <a:latin typeface="Cambria Math"/>
                          </a:rPr>
                          <m:t>4</m:t>
                        </m:r>
                      </m:den>
                    </m:f>
                    <m:sSup>
                      <m:sSupPr>
                        <m:ctrlPr>
                          <a:rPr lang="en-US" sz="2000" i="1" dirty="0" smtClean="0">
                            <a:solidFill>
                              <a:prstClr val="black"/>
                            </a:solidFill>
                            <a:latin typeface="Cambria Math"/>
                          </a:rPr>
                        </m:ctrlPr>
                      </m:sSupPr>
                      <m:e>
                        <m:r>
                          <a:rPr lang="en-US" sz="2000" i="1" dirty="0" smtClean="0">
                            <a:solidFill>
                              <a:prstClr val="black"/>
                            </a:solidFill>
                            <a:latin typeface="Cambria Math"/>
                          </a:rPr>
                          <m:t>𝑥</m:t>
                        </m:r>
                      </m:e>
                      <m:sup>
                        <m:r>
                          <a:rPr lang="en-US" sz="2000" i="1" dirty="0" smtClean="0">
                            <a:solidFill>
                              <a:prstClr val="black"/>
                            </a:solidFill>
                            <a:latin typeface="Cambria Math"/>
                          </a:rPr>
                          <m:t>2</m:t>
                        </m:r>
                      </m:sup>
                    </m:sSup>
                    <m:r>
                      <a:rPr lang="en-US" sz="2000" i="1" dirty="0" smtClean="0">
                        <a:solidFill>
                          <a:prstClr val="black"/>
                        </a:solidFill>
                        <a:latin typeface="Cambria Math"/>
                      </a:rPr>
                      <m:t> </m:t>
                    </m:r>
                  </m:oMath>
                </a14:m>
                <a:r>
                  <a:rPr lang="en-US" sz="2000" dirty="0">
                    <a:solidFill>
                      <a:prstClr val="black"/>
                    </a:solidFill>
                  </a:rPr>
                  <a:t>then then if we take </a:t>
                </a:r>
                <a14:m>
                  <m:oMath xmlns:m="http://schemas.openxmlformats.org/officeDocument/2006/math">
                    <m:r>
                      <a:rPr lang="en-US" sz="2000" i="1" smtClean="0">
                        <a:solidFill>
                          <a:prstClr val="black"/>
                        </a:solidFill>
                        <a:latin typeface="Cambria Math"/>
                      </a:rPr>
                      <m:t>𝑎</m:t>
                    </m:r>
                    <m:r>
                      <a:rPr lang="en-US" sz="2000" i="1" smtClean="0">
                        <a:solidFill>
                          <a:prstClr val="black"/>
                        </a:solidFill>
                        <a:latin typeface="Cambria Math"/>
                      </a:rPr>
                      <m:t>=</m:t>
                    </m:r>
                    <m:r>
                      <a:rPr lang="en-US" sz="2000" i="1" smtClean="0">
                        <a:solidFill>
                          <a:prstClr val="black"/>
                        </a:solidFill>
                        <a:latin typeface="Cambria Math"/>
                      </a:rPr>
                      <m:t>0</m:t>
                    </m:r>
                  </m:oMath>
                </a14:m>
                <a:r>
                  <a:rPr lang="en-US" sz="2000" dirty="0">
                    <a:solidFill>
                      <a:prstClr val="black"/>
                    </a:solidFill>
                  </a:rPr>
                  <a:t> and </a:t>
                </a:r>
                <a14:m>
                  <m:oMath xmlns:m="http://schemas.openxmlformats.org/officeDocument/2006/math">
                    <m:r>
                      <a:rPr lang="en-US" sz="2000" i="1" smtClean="0">
                        <a:solidFill>
                          <a:prstClr val="black"/>
                        </a:solidFill>
                        <a:latin typeface="Cambria Math"/>
                      </a:rPr>
                      <m:t>𝑏</m:t>
                    </m:r>
                    <m:r>
                      <a:rPr lang="en-US" sz="2000" i="1">
                        <a:solidFill>
                          <a:prstClr val="black"/>
                        </a:solidFill>
                        <a:latin typeface="Cambria Math"/>
                      </a:rPr>
                      <m:t>=</m:t>
                    </m:r>
                    <m:r>
                      <a:rPr lang="en-US" sz="2000" i="1" smtClean="0">
                        <a:solidFill>
                          <a:prstClr val="black"/>
                        </a:solidFill>
                        <a:latin typeface="Cambria Math"/>
                      </a:rPr>
                      <m:t>4</m:t>
                    </m:r>
                  </m:oMath>
                </a14:m>
                <a:r>
                  <a:rPr lang="en-US" sz="2000" dirty="0">
                    <a:solidFill>
                      <a:prstClr val="black"/>
                    </a:solidFill>
                  </a:rPr>
                  <a:t>, the mean value theorem tells us that there is a </a:t>
                </a:r>
                <a14:m>
                  <m:oMath xmlns:m="http://schemas.openxmlformats.org/officeDocument/2006/math">
                    <m:r>
                      <a:rPr lang="en-US" sz="2000" i="1">
                        <a:solidFill>
                          <a:prstClr val="black"/>
                        </a:solidFill>
                        <a:latin typeface="Cambria Math"/>
                      </a:rPr>
                      <m:t>𝑐</m:t>
                    </m:r>
                    <m:r>
                      <a:rPr lang="en-US" sz="2000" i="1">
                        <a:solidFill>
                          <a:prstClr val="black"/>
                        </a:solidFill>
                        <a:latin typeface="Cambria Math"/>
                      </a:rPr>
                      <m:t> ∈(</m:t>
                    </m:r>
                    <m:r>
                      <a:rPr lang="en-US" sz="2000" i="1">
                        <a:solidFill>
                          <a:prstClr val="black"/>
                        </a:solidFill>
                        <a:latin typeface="Cambria Math"/>
                      </a:rPr>
                      <m:t>0</m:t>
                    </m:r>
                    <m:r>
                      <a:rPr lang="en-US" sz="2000" i="1">
                        <a:solidFill>
                          <a:prstClr val="black"/>
                        </a:solidFill>
                        <a:latin typeface="Cambria Math"/>
                      </a:rPr>
                      <m:t>,</m:t>
                    </m:r>
                    <m:r>
                      <a:rPr lang="en-US" sz="2000" i="1">
                        <a:solidFill>
                          <a:prstClr val="black"/>
                        </a:solidFill>
                        <a:latin typeface="Cambria Math"/>
                      </a:rPr>
                      <m:t>4</m:t>
                    </m:r>
                    <m:r>
                      <a:rPr lang="en-US" sz="2000" i="1">
                        <a:solidFill>
                          <a:prstClr val="black"/>
                        </a:solidFill>
                        <a:latin typeface="Cambria Math"/>
                      </a:rPr>
                      <m:t>)</m:t>
                    </m:r>
                  </m:oMath>
                </a14:m>
                <a:r>
                  <a:rPr lang="en-US" sz="2000" dirty="0">
                    <a:solidFill>
                      <a:prstClr val="black"/>
                    </a:solidFill>
                  </a:rPr>
                  <a:t> such that </a:t>
                </a:r>
                <a14:m>
                  <m:oMath xmlns:m="http://schemas.openxmlformats.org/officeDocument/2006/math">
                    <m:sSup>
                      <m:sSupPr>
                        <m:ctrlPr>
                          <a:rPr lang="en-US" sz="2000" i="1" smtClean="0">
                            <a:solidFill>
                              <a:prstClr val="black"/>
                            </a:solidFill>
                            <a:latin typeface="Cambria Math"/>
                          </a:rPr>
                        </m:ctrlPr>
                      </m:sSupPr>
                      <m:e>
                        <m:r>
                          <a:rPr lang="en-US" sz="2000" i="1" smtClean="0">
                            <a:solidFill>
                              <a:prstClr val="black"/>
                            </a:solidFill>
                            <a:latin typeface="Cambria Math"/>
                          </a:rPr>
                          <m:t>𝑓</m:t>
                        </m:r>
                      </m:e>
                      <m:sup>
                        <m:r>
                          <a:rPr lang="en-US" sz="2000" i="1" smtClean="0">
                            <a:solidFill>
                              <a:prstClr val="black"/>
                            </a:solidFill>
                            <a:latin typeface="Cambria Math"/>
                          </a:rPr>
                          <m:t>′</m:t>
                        </m:r>
                      </m:sup>
                    </m:sSup>
                    <m:d>
                      <m:dPr>
                        <m:ctrlPr>
                          <a:rPr lang="en-US" sz="2000" i="1" smtClean="0">
                            <a:solidFill>
                              <a:prstClr val="black"/>
                            </a:solidFill>
                            <a:latin typeface="Cambria Math"/>
                          </a:rPr>
                        </m:ctrlPr>
                      </m:dPr>
                      <m:e>
                        <m:r>
                          <a:rPr lang="en-US" sz="2000" i="1" smtClean="0">
                            <a:solidFill>
                              <a:prstClr val="black"/>
                            </a:solidFill>
                            <a:latin typeface="Cambria Math"/>
                          </a:rPr>
                          <m:t>𝑐</m:t>
                        </m:r>
                      </m:e>
                    </m:d>
                    <m:r>
                      <a:rPr lang="en-US" sz="2000" i="1" smtClean="0">
                        <a:solidFill>
                          <a:prstClr val="black"/>
                        </a:solidFill>
                        <a:latin typeface="Cambria Math"/>
                      </a:rPr>
                      <m:t>=</m:t>
                    </m:r>
                    <m:f>
                      <m:fPr>
                        <m:ctrlPr>
                          <a:rPr lang="en-US" sz="2000" i="1">
                            <a:solidFill>
                              <a:prstClr val="black"/>
                            </a:solidFill>
                            <a:latin typeface="Cambria Math"/>
                          </a:rPr>
                        </m:ctrlPr>
                      </m:fPr>
                      <m:num>
                        <m:r>
                          <a:rPr lang="en-US" sz="2000" i="1">
                            <a:solidFill>
                              <a:prstClr val="black"/>
                            </a:solidFill>
                            <a:latin typeface="Cambria Math"/>
                          </a:rPr>
                          <m:t>𝑓</m:t>
                        </m:r>
                        <m:d>
                          <m:dPr>
                            <m:ctrlPr>
                              <a:rPr lang="en-US" sz="2000" i="1">
                                <a:solidFill>
                                  <a:prstClr val="black"/>
                                </a:solidFill>
                                <a:latin typeface="Cambria Math"/>
                              </a:rPr>
                            </m:ctrlPr>
                          </m:dPr>
                          <m:e>
                            <m:r>
                              <a:rPr lang="en-US" sz="2000" i="1" smtClean="0">
                                <a:solidFill>
                                  <a:prstClr val="black"/>
                                </a:solidFill>
                                <a:latin typeface="Cambria Math"/>
                              </a:rPr>
                              <m:t>4</m:t>
                            </m:r>
                          </m:e>
                        </m:d>
                        <m:r>
                          <a:rPr lang="en-US" sz="2000" i="1">
                            <a:solidFill>
                              <a:prstClr val="black"/>
                            </a:solidFill>
                            <a:latin typeface="Cambria Math"/>
                          </a:rPr>
                          <m:t>−</m:t>
                        </m:r>
                        <m:r>
                          <a:rPr lang="en-US" sz="2000" i="1">
                            <a:solidFill>
                              <a:prstClr val="black"/>
                            </a:solidFill>
                            <a:latin typeface="Cambria Math"/>
                          </a:rPr>
                          <m:t>𝑓</m:t>
                        </m:r>
                        <m:r>
                          <a:rPr lang="en-US" sz="2000" i="1">
                            <a:solidFill>
                              <a:prstClr val="black"/>
                            </a:solidFill>
                            <a:latin typeface="Cambria Math"/>
                          </a:rPr>
                          <m:t>(</m:t>
                        </m:r>
                        <m:r>
                          <a:rPr lang="en-US" sz="2000" i="1">
                            <a:solidFill>
                              <a:prstClr val="black"/>
                            </a:solidFill>
                            <a:latin typeface="Cambria Math"/>
                          </a:rPr>
                          <m:t>0</m:t>
                        </m:r>
                        <m:r>
                          <a:rPr lang="en-US" sz="2000" i="1">
                            <a:solidFill>
                              <a:prstClr val="black"/>
                            </a:solidFill>
                            <a:latin typeface="Cambria Math"/>
                          </a:rPr>
                          <m:t>)</m:t>
                        </m:r>
                      </m:num>
                      <m:den>
                        <m:r>
                          <a:rPr lang="en-US" sz="2000" i="1" smtClean="0">
                            <a:solidFill>
                              <a:prstClr val="black"/>
                            </a:solidFill>
                            <a:latin typeface="Cambria Math"/>
                          </a:rPr>
                          <m:t>4</m:t>
                        </m:r>
                        <m:r>
                          <a:rPr lang="en-US" sz="2000" i="1">
                            <a:solidFill>
                              <a:prstClr val="black"/>
                            </a:solidFill>
                            <a:latin typeface="Cambria Math"/>
                          </a:rPr>
                          <m:t>−</m:t>
                        </m:r>
                        <m:r>
                          <a:rPr lang="en-US" sz="2000" i="1" smtClean="0">
                            <a:solidFill>
                              <a:prstClr val="black"/>
                            </a:solidFill>
                            <a:latin typeface="Cambria Math"/>
                          </a:rPr>
                          <m:t>0</m:t>
                        </m:r>
                      </m:den>
                    </m:f>
                    <m:r>
                      <m:rPr>
                        <m:nor/>
                      </m:rPr>
                      <a:rPr lang="en-US" sz="2000" smtClean="0">
                        <a:solidFill>
                          <a:prstClr val="black"/>
                        </a:solidFill>
                        <a:latin typeface="Cambria Math"/>
                      </a:rPr>
                      <m:t>= </m:t>
                    </m:r>
                    <m:r>
                      <m:rPr>
                        <m:nor/>
                      </m:rPr>
                      <a:rPr lang="en-US" sz="2000" smtClean="0">
                        <a:solidFill>
                          <a:prstClr val="black"/>
                        </a:solidFill>
                        <a:latin typeface="Cambria Math"/>
                      </a:rPr>
                      <m:t>1</m:t>
                    </m:r>
                  </m:oMath>
                </a14:m>
                <a:r>
                  <a:rPr lang="en-US" sz="2000" dirty="0">
                    <a:solidFill>
                      <a:prstClr val="black"/>
                    </a:solidFill>
                  </a:rPr>
                  <a:t>. This is indeed true as </a:t>
                </a:r>
                <a14:m>
                  <m:oMath xmlns:m="http://schemas.openxmlformats.org/officeDocument/2006/math">
                    <m:sSup>
                      <m:sSupPr>
                        <m:ctrlPr>
                          <a:rPr lang="en-US" sz="2000" i="1">
                            <a:solidFill>
                              <a:prstClr val="black"/>
                            </a:solidFill>
                            <a:latin typeface="Cambria Math"/>
                          </a:rPr>
                        </m:ctrlPr>
                      </m:sSupPr>
                      <m:e>
                        <m:r>
                          <a:rPr lang="en-US" sz="2000" i="1">
                            <a:solidFill>
                              <a:prstClr val="black"/>
                            </a:solidFill>
                            <a:latin typeface="Cambria Math"/>
                          </a:rPr>
                          <m:t>𝑓</m:t>
                        </m:r>
                      </m:e>
                      <m:sup>
                        <m:r>
                          <a:rPr lang="en-US" sz="2000" i="1">
                            <a:solidFill>
                              <a:prstClr val="black"/>
                            </a:solidFill>
                            <a:latin typeface="Cambria Math"/>
                          </a:rPr>
                          <m:t>′</m:t>
                        </m:r>
                      </m:sup>
                    </m:sSup>
                    <m:d>
                      <m:dPr>
                        <m:ctrlPr>
                          <a:rPr lang="en-US" sz="2000" i="1">
                            <a:solidFill>
                              <a:prstClr val="black"/>
                            </a:solidFill>
                            <a:latin typeface="Cambria Math"/>
                          </a:rPr>
                        </m:ctrlPr>
                      </m:dPr>
                      <m:e>
                        <m:r>
                          <a:rPr lang="en-US" sz="2000" i="1" smtClean="0">
                            <a:solidFill>
                              <a:prstClr val="black"/>
                            </a:solidFill>
                            <a:latin typeface="Cambria Math"/>
                          </a:rPr>
                          <m:t>2</m:t>
                        </m:r>
                      </m:e>
                    </m:d>
                    <m:r>
                      <a:rPr lang="en-US" sz="2000" i="1" smtClean="0">
                        <a:solidFill>
                          <a:prstClr val="black"/>
                        </a:solidFill>
                        <a:latin typeface="Cambria Math"/>
                      </a:rPr>
                      <m:t>=</m:t>
                    </m:r>
                    <m:r>
                      <a:rPr lang="en-US" sz="2000" i="1" smtClean="0">
                        <a:solidFill>
                          <a:prstClr val="black"/>
                        </a:solidFill>
                        <a:latin typeface="Cambria Math"/>
                      </a:rPr>
                      <m:t>1</m:t>
                    </m:r>
                  </m:oMath>
                </a14:m>
                <a:endParaRPr lang="en-US" sz="2000" dirty="0">
                  <a:solidFill>
                    <a:prstClr val="black"/>
                  </a:solidFill>
                </a:endParaRPr>
              </a:p>
              <a:p>
                <a:endParaRPr lang="en-US" sz="2000" dirty="0">
                  <a:solidFill>
                    <a:prstClr val="black"/>
                  </a:solidFill>
                </a:endParaRPr>
              </a:p>
            </p:txBody>
          </p:sp>
        </mc:Choice>
        <mc:Fallback xmlns="">
          <p:sp>
            <p:nvSpPr>
              <p:cNvPr id="90" name="TextBox 89"/>
              <p:cNvSpPr txBox="1">
                <a:spLocks noRot="1" noChangeAspect="1" noMove="1" noResize="1" noEditPoints="1" noAdjustHandles="1" noChangeArrowheads="1" noChangeShapeType="1" noTextEdit="1"/>
              </p:cNvSpPr>
              <p:nvPr/>
            </p:nvSpPr>
            <p:spPr>
              <a:xfrm>
                <a:off x="1441434" y="3087118"/>
                <a:ext cx="3009178" cy="3140347"/>
              </a:xfrm>
              <a:prstGeom prst="rect">
                <a:avLst/>
              </a:prstGeom>
              <a:blipFill>
                <a:blip r:embed="rId4"/>
                <a:stretch>
                  <a:fillRect l="-2024" t="-775" r="-1417"/>
                </a:stretch>
              </a:blipFill>
            </p:spPr>
            <p:txBody>
              <a:bodyPr/>
              <a:lstStyle/>
              <a:p>
                <a:r>
                  <a:rPr lang="en-US">
                    <a:noFill/>
                  </a:rPr>
                  <a:t> </a:t>
                </a:r>
              </a:p>
            </p:txBody>
          </p:sp>
        </mc:Fallback>
      </mc:AlternateContent>
      <p:cxnSp>
        <p:nvCxnSpPr>
          <p:cNvPr id="91" name="Straight Connector 90"/>
          <p:cNvCxnSpPr>
            <a:stCxn id="89" idx="2"/>
            <a:endCxn id="89" idx="4"/>
          </p:cNvCxnSpPr>
          <p:nvPr/>
        </p:nvCxnSpPr>
        <p:spPr>
          <a:xfrm flipV="1">
            <a:off x="6907404" y="3102144"/>
            <a:ext cx="1450427" cy="14661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Slide Number Placeholder 91"/>
          <p:cNvSpPr>
            <a:spLocks noGrp="1"/>
          </p:cNvSpPr>
          <p:nvPr>
            <p:ph type="sldNum" sz="quarter" idx="11"/>
          </p:nvPr>
        </p:nvSpPr>
        <p:spPr/>
        <p:txBody>
          <a:bodyPr/>
          <a:lstStyle/>
          <a:p>
            <a:fld id="{FF2AC4D6-9D50-4D6D-A575-257D46603A57}" type="slidenum">
              <a:rPr lang="en-US" smtClean="0"/>
              <a:t>22</a:t>
            </a:fld>
            <a:endParaRPr lang="en-US"/>
          </a:p>
        </p:txBody>
      </p:sp>
    </p:spTree>
    <p:extLst>
      <p:ext uri="{BB962C8B-B14F-4D97-AF65-F5344CB8AC3E}">
        <p14:creationId xmlns:p14="http://schemas.microsoft.com/office/powerpoint/2010/main" val="719660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Average and Instantaneous Speed</a:t>
            </a:r>
          </a:p>
        </p:txBody>
      </p:sp>
      <p:sp>
        <p:nvSpPr>
          <p:cNvPr id="3" name="Content Placeholder 2"/>
          <p:cNvSpPr>
            <a:spLocks noGrp="1"/>
          </p:cNvSpPr>
          <p:nvPr>
            <p:ph idx="1"/>
          </p:nvPr>
        </p:nvSpPr>
        <p:spPr>
          <a:xfrm>
            <a:off x="1151731" y="1752600"/>
            <a:ext cx="8205788" cy="5562600"/>
          </a:xfrm>
        </p:spPr>
        <p:txBody>
          <a:bodyPr>
            <a:noAutofit/>
          </a:bodyPr>
          <a:lstStyle/>
          <a:p>
            <a:r>
              <a:rPr lang="en-US" sz="2400" dirty="0"/>
              <a:t>The idea behind the derivative is that if we look at smaller and smaller intervals (taking the limit as the length of the interval approaches 0), the average speed over the interval approaches the instantaneous speed.</a:t>
            </a:r>
          </a:p>
          <a:p>
            <a:r>
              <a:rPr lang="en-US" sz="2400" dirty="0"/>
              <a:t>The mean value theorem says that over any interval, there is some point where the instantaneous speed matches the average speed.</a:t>
            </a:r>
          </a:p>
          <a:p>
            <a:r>
              <a:rPr lang="en-US" sz="2400" dirty="0">
                <a:solidFill>
                  <a:srgbClr val="FF0000"/>
                </a:solidFill>
              </a:rPr>
              <a:t>Warning:</a:t>
            </a:r>
            <a:r>
              <a:rPr lang="en-US" sz="2400" dirty="0"/>
              <a:t> These statements are only true for </a:t>
            </a:r>
            <a:r>
              <a:rPr lang="en-US" sz="2400" dirty="0">
                <a:solidFill>
                  <a:srgbClr val="FF0000"/>
                </a:solidFill>
              </a:rPr>
              <a:t>differentiable</a:t>
            </a:r>
            <a:r>
              <a:rPr lang="en-US" sz="2400" dirty="0"/>
              <a:t> position functions. Otherwise, weird stuff can happen.</a:t>
            </a:r>
            <a:endParaRPr lang="en-US" sz="2400" dirty="0">
              <a:solidFill>
                <a:srgbClr val="FF0000"/>
              </a:solidFill>
            </a:endParaRPr>
          </a:p>
        </p:txBody>
      </p:sp>
      <p:sp>
        <p:nvSpPr>
          <p:cNvPr id="4" name="Slide Number Placeholder 3"/>
          <p:cNvSpPr>
            <a:spLocks noGrp="1"/>
          </p:cNvSpPr>
          <p:nvPr>
            <p:ph type="sldNum" sz="quarter" idx="11"/>
          </p:nvPr>
        </p:nvSpPr>
        <p:spPr/>
        <p:txBody>
          <a:bodyPr/>
          <a:lstStyle/>
          <a:p>
            <a:fld id="{FF2AC4D6-9D50-4D6D-A575-257D46603A57}" type="slidenum">
              <a:rPr lang="en-US" smtClean="0"/>
              <a:t>23</a:t>
            </a:fld>
            <a:endParaRPr lang="en-US"/>
          </a:p>
        </p:txBody>
      </p:sp>
    </p:spTree>
    <p:extLst>
      <p:ext uri="{BB962C8B-B14F-4D97-AF65-F5344CB8AC3E}">
        <p14:creationId xmlns:p14="http://schemas.microsoft.com/office/powerpoint/2010/main" val="1939069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Other Consequences of the Mean Value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447800" y="1828800"/>
                <a:ext cx="7162800" cy="4267200"/>
              </a:xfrm>
            </p:spPr>
            <p:txBody>
              <a:bodyPr>
                <a:noAutofit/>
              </a:bodyPr>
              <a:lstStyle/>
              <a:p>
                <a:r>
                  <a:rPr lang="en-US" dirty="0"/>
                  <a:t>If </a:t>
                </a:r>
                <a14:m>
                  <m:oMath xmlns:m="http://schemas.openxmlformats.org/officeDocument/2006/math">
                    <m:sSup>
                      <m:sSupPr>
                        <m:ctrlPr>
                          <a:rPr lang="en-US" b="0" i="1" smtClean="0">
                            <a:latin typeface="Cambria Math"/>
                          </a:rPr>
                        </m:ctrlPr>
                      </m:sSupPr>
                      <m:e>
                        <m:r>
                          <a:rPr lang="en-US" b="0" i="1" smtClean="0">
                            <a:latin typeface="Cambria Math"/>
                          </a:rPr>
                          <m:t>𝑓</m:t>
                        </m:r>
                      </m:e>
                      <m:sup>
                        <m:r>
                          <a:rPr lang="en-US" b="0" i="1" smtClean="0">
                            <a:latin typeface="Cambria Math"/>
                          </a:rPr>
                          <m:t>′</m:t>
                        </m:r>
                      </m:sup>
                    </m:sSup>
                    <m:d>
                      <m:dPr>
                        <m:ctrlPr>
                          <a:rPr lang="en-US" b="0" i="1" smtClean="0">
                            <a:latin typeface="Cambria Math"/>
                          </a:rPr>
                        </m:ctrlPr>
                      </m:dPr>
                      <m:e>
                        <m:r>
                          <a:rPr lang="en-US" b="0" i="1" smtClean="0">
                            <a:latin typeface="Cambria Math"/>
                          </a:rPr>
                          <m:t>𝑥</m:t>
                        </m:r>
                      </m:e>
                    </m:d>
                    <m:r>
                      <a:rPr lang="en-US" b="0" i="1" smtClean="0">
                        <a:latin typeface="Cambria Math"/>
                      </a:rPr>
                      <m:t>&gt;</m:t>
                    </m:r>
                    <m:r>
                      <a:rPr lang="en-US" b="0" i="1" smtClean="0">
                        <a:latin typeface="Cambria Math"/>
                      </a:rPr>
                      <m:t>0</m:t>
                    </m:r>
                  </m:oMath>
                </a14:m>
                <a:r>
                  <a:rPr lang="en-US" dirty="0"/>
                  <a:t> on an interval then f is increasing on that interval (increasing means that </a:t>
                </a:r>
                <a14:m>
                  <m:oMath xmlns:m="http://schemas.openxmlformats.org/officeDocument/2006/math">
                    <m:r>
                      <a:rPr lang="en-US" b="0" i="1" smtClean="0">
                        <a:latin typeface="Cambria Math"/>
                      </a:rPr>
                      <m:t>𝑎</m:t>
                    </m:r>
                    <m:r>
                      <a:rPr lang="en-US" b="0" i="1" smtClean="0">
                        <a:latin typeface="Cambria Math"/>
                      </a:rPr>
                      <m:t>&lt;</m:t>
                    </m:r>
                    <m:r>
                      <a:rPr lang="en-US" b="0" i="1" smtClean="0">
                        <a:latin typeface="Cambria Math"/>
                      </a:rPr>
                      <m:t>𝑏</m:t>
                    </m:r>
                  </m:oMath>
                </a14:m>
                <a:r>
                  <a:rPr lang="en-US" dirty="0"/>
                  <a:t> implies that </a:t>
                </a:r>
                <a14:m>
                  <m:oMath xmlns:m="http://schemas.openxmlformats.org/officeDocument/2006/math">
                    <m:r>
                      <a:rPr lang="en-US" b="0" i="1" smtClean="0">
                        <a:latin typeface="Cambria Math"/>
                      </a:rPr>
                      <m:t>𝑓</m:t>
                    </m:r>
                    <m:d>
                      <m:dPr>
                        <m:ctrlPr>
                          <a:rPr lang="en-US" b="0" i="1" smtClean="0">
                            <a:latin typeface="Cambria Math"/>
                          </a:rPr>
                        </m:ctrlPr>
                      </m:dPr>
                      <m:e>
                        <m:r>
                          <a:rPr lang="en-US" b="0" i="1" smtClean="0">
                            <a:latin typeface="Cambria Math"/>
                          </a:rPr>
                          <m:t>𝑎</m:t>
                        </m:r>
                      </m:e>
                    </m:d>
                    <m:r>
                      <a:rPr lang="en-US" b="0" i="1" smtClean="0">
                        <a:latin typeface="Cambria Math"/>
                      </a:rPr>
                      <m:t>&lt;</m:t>
                    </m:r>
                    <m:r>
                      <a:rPr lang="en-US" b="0" i="1" smtClean="0">
                        <a:latin typeface="Cambria Math"/>
                      </a:rPr>
                      <m:t>𝑓</m:t>
                    </m:r>
                    <m:r>
                      <a:rPr lang="en-US" b="0" i="1" smtClean="0">
                        <a:latin typeface="Cambria Math"/>
                      </a:rPr>
                      <m:t>(</m:t>
                    </m:r>
                    <m:r>
                      <a:rPr lang="en-US" b="0" i="1" smtClean="0">
                        <a:latin typeface="Cambria Math"/>
                      </a:rPr>
                      <m:t>𝑏</m:t>
                    </m:r>
                    <m:r>
                      <a:rPr lang="en-US" b="0" i="1" smtClean="0">
                        <a:latin typeface="Cambria Math"/>
                      </a:rPr>
                      <m:t>)</m:t>
                    </m:r>
                  </m:oMath>
                </a14:m>
                <a:r>
                  <a:rPr lang="en-US" dirty="0"/>
                  <a:t>).</a:t>
                </a:r>
              </a:p>
              <a:p>
                <a:r>
                  <a:rPr lang="en-US" dirty="0"/>
                  <a:t>If </a:t>
                </a:r>
                <a14:m>
                  <m:oMath xmlns:m="http://schemas.openxmlformats.org/officeDocument/2006/math">
                    <m:sSup>
                      <m:sSupPr>
                        <m:ctrlPr>
                          <a:rPr lang="en-US" i="1">
                            <a:latin typeface="Cambria Math"/>
                          </a:rPr>
                        </m:ctrlPr>
                      </m:sSupPr>
                      <m:e>
                        <m:r>
                          <a:rPr lang="en-US" i="1">
                            <a:latin typeface="Cambria Math"/>
                          </a:rPr>
                          <m:t>𝑓</m:t>
                        </m:r>
                      </m:e>
                      <m:sup>
                        <m:r>
                          <a:rPr lang="en-US" i="1">
                            <a:latin typeface="Cambria Math"/>
                          </a:rPr>
                          <m:t>′</m:t>
                        </m:r>
                      </m:sup>
                    </m:sSup>
                    <m:d>
                      <m:dPr>
                        <m:ctrlPr>
                          <a:rPr lang="en-US" i="1">
                            <a:latin typeface="Cambria Math"/>
                          </a:rPr>
                        </m:ctrlPr>
                      </m:dPr>
                      <m:e>
                        <m:r>
                          <a:rPr lang="en-US" i="1">
                            <a:latin typeface="Cambria Math"/>
                          </a:rPr>
                          <m:t>𝑥</m:t>
                        </m:r>
                      </m:e>
                    </m:d>
                    <m:r>
                      <a:rPr lang="en-US" b="0" i="1" smtClean="0">
                        <a:latin typeface="Cambria Math"/>
                      </a:rPr>
                      <m:t>&lt;</m:t>
                    </m:r>
                    <m:r>
                      <a:rPr lang="en-US" i="1">
                        <a:latin typeface="Cambria Math"/>
                      </a:rPr>
                      <m:t>0</m:t>
                    </m:r>
                  </m:oMath>
                </a14:m>
                <a:r>
                  <a:rPr lang="en-US" dirty="0"/>
                  <a:t> on an interval then f is decreasing on that interval.</a:t>
                </a:r>
              </a:p>
              <a:p>
                <a:r>
                  <a:rPr lang="en-US" dirty="0"/>
                  <a:t>If </a:t>
                </a:r>
                <a14:m>
                  <m:oMath xmlns:m="http://schemas.openxmlformats.org/officeDocument/2006/math">
                    <m:sSup>
                      <m:sSupPr>
                        <m:ctrlPr>
                          <a:rPr lang="en-US" i="1">
                            <a:latin typeface="Cambria Math"/>
                          </a:rPr>
                        </m:ctrlPr>
                      </m:sSupPr>
                      <m:e>
                        <m:r>
                          <a:rPr lang="en-US" i="1">
                            <a:latin typeface="Cambria Math"/>
                          </a:rPr>
                          <m:t>𝑓</m:t>
                        </m:r>
                      </m:e>
                      <m:sup>
                        <m:r>
                          <a:rPr lang="en-US" i="1">
                            <a:latin typeface="Cambria Math"/>
                          </a:rPr>
                          <m:t>′</m:t>
                        </m:r>
                      </m:sup>
                    </m:sSup>
                    <m:d>
                      <m:dPr>
                        <m:ctrlPr>
                          <a:rPr lang="en-US" i="1">
                            <a:latin typeface="Cambria Math"/>
                          </a:rPr>
                        </m:ctrlPr>
                      </m:dPr>
                      <m:e>
                        <m:r>
                          <a:rPr lang="en-US" i="1">
                            <a:latin typeface="Cambria Math"/>
                          </a:rPr>
                          <m:t>𝑥</m:t>
                        </m:r>
                      </m:e>
                    </m:d>
                    <m:r>
                      <a:rPr lang="en-US" b="0" i="1" smtClean="0">
                        <a:latin typeface="Cambria Math"/>
                      </a:rPr>
                      <m:t>=</m:t>
                    </m:r>
                    <m:r>
                      <a:rPr lang="en-US" i="1">
                        <a:latin typeface="Cambria Math"/>
                      </a:rPr>
                      <m:t>0</m:t>
                    </m:r>
                  </m:oMath>
                </a14:m>
                <a:r>
                  <a:rPr lang="en-US" dirty="0"/>
                  <a:t> on an interval then f is constant on that interval.</a:t>
                </a:r>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447800" y="1828800"/>
                <a:ext cx="7162800" cy="4267200"/>
              </a:xfrm>
              <a:blipFill>
                <a:blip r:embed="rId2"/>
                <a:stretch>
                  <a:fillRect l="-1021" t="-1857" r="-1362" b="-2857"/>
                </a:stretch>
              </a:blipFill>
            </p:spPr>
            <p:txBody>
              <a:bodyPr/>
              <a:lstStyle/>
              <a:p>
                <a:r>
                  <a:rPr lang="en-US">
                    <a:noFill/>
                  </a:rPr>
                  <a:t> </a:t>
                </a:r>
              </a:p>
            </p:txBody>
          </p:sp>
        </mc:Fallback>
      </mc:AlternateContent>
      <p:sp>
        <p:nvSpPr>
          <p:cNvPr id="4" name="Slide Number Placeholder 3"/>
          <p:cNvSpPr>
            <a:spLocks noGrp="1"/>
          </p:cNvSpPr>
          <p:nvPr>
            <p:ph type="sldNum" sz="quarter" idx="11"/>
          </p:nvPr>
        </p:nvSpPr>
        <p:spPr/>
        <p:txBody>
          <a:bodyPr/>
          <a:lstStyle/>
          <a:p>
            <a:fld id="{FF2AC4D6-9D50-4D6D-A575-257D46603A57}" type="slidenum">
              <a:rPr lang="en-US" smtClean="0"/>
              <a:t>24</a:t>
            </a:fld>
            <a:endParaRPr lang="en-US"/>
          </a:p>
        </p:txBody>
      </p:sp>
    </p:spTree>
    <p:extLst>
      <p:ext uri="{BB962C8B-B14F-4D97-AF65-F5344CB8AC3E}">
        <p14:creationId xmlns:p14="http://schemas.microsoft.com/office/powerpoint/2010/main" val="2730851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limit?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95400" y="1524000"/>
                <a:ext cx="8229600" cy="3409230"/>
              </a:xfrm>
            </p:spPr>
            <p:txBody>
              <a:bodyPr>
                <a:normAutofit/>
              </a:bodyPr>
              <a:lstStyle/>
              <a:p>
                <a:r>
                  <a:rPr lang="en-US" dirty="0"/>
                  <a:t>A limit is what happens when you get closer and closer to a point without actually reaching it.</a:t>
                </a:r>
              </a:p>
              <a:p>
                <a:r>
                  <a:rPr lang="en-US" dirty="0"/>
                  <a:t>Example: If </a:t>
                </a:r>
                <a14:m>
                  <m:oMath xmlns:m="http://schemas.openxmlformats.org/officeDocument/2006/math">
                    <m:r>
                      <a:rPr lang="en-US" i="1" dirty="0">
                        <a:latin typeface="Cambria Math"/>
                      </a:rPr>
                      <m:t>𝑓</m:t>
                    </m:r>
                    <m:r>
                      <a:rPr lang="en-US" i="1" dirty="0">
                        <a:latin typeface="Cambria Math"/>
                      </a:rPr>
                      <m:t>(</m:t>
                    </m:r>
                    <m:r>
                      <a:rPr lang="en-US" i="1" dirty="0">
                        <a:latin typeface="Cambria Math"/>
                      </a:rPr>
                      <m:t>𝑥</m:t>
                    </m:r>
                    <m:r>
                      <a:rPr lang="en-US" i="1" dirty="0">
                        <a:latin typeface="Cambria Math"/>
                      </a:rPr>
                      <m:t>) = </m:t>
                    </m:r>
                    <m:r>
                      <a:rPr lang="en-US" i="1" dirty="0">
                        <a:latin typeface="Cambria Math"/>
                      </a:rPr>
                      <m:t>2</m:t>
                    </m:r>
                    <m:r>
                      <a:rPr lang="en-US" i="1" dirty="0">
                        <a:latin typeface="Cambria Math"/>
                      </a:rPr>
                      <m:t>𝑥</m:t>
                    </m:r>
                    <m:r>
                      <a:rPr lang="en-US" i="1" dirty="0">
                        <a:latin typeface="Cambria Math"/>
                      </a:rPr>
                      <m:t> </m:t>
                    </m:r>
                  </m:oMath>
                </a14:m>
                <a:r>
                  <a:rPr lang="en-US" dirty="0"/>
                  <a:t>then as </a:t>
                </a:r>
                <a14:m>
                  <m:oMath xmlns:m="http://schemas.openxmlformats.org/officeDocument/2006/math">
                    <m:r>
                      <a:rPr lang="en-US" i="1" dirty="0">
                        <a:latin typeface="Cambria Math"/>
                      </a:rPr>
                      <m:t>𝑥</m:t>
                    </m:r>
                    <m:r>
                      <a:rPr lang="en-US" i="1" dirty="0">
                        <a:latin typeface="Cambria Math"/>
                      </a:rPr>
                      <m:t>→</m:t>
                    </m:r>
                    <m:r>
                      <a:rPr lang="en-US" i="1" dirty="0">
                        <a:latin typeface="Cambria Math"/>
                      </a:rPr>
                      <m:t>1</m:t>
                    </m:r>
                  </m:oMath>
                </a14:m>
                <a:r>
                  <a:rPr lang="en-US" dirty="0"/>
                  <a:t>, </a:t>
                </a:r>
                <a14:m>
                  <m:oMath xmlns:m="http://schemas.openxmlformats.org/officeDocument/2006/math">
                    <m:r>
                      <a:rPr lang="en-US" i="1" dirty="0">
                        <a:latin typeface="Cambria Math"/>
                      </a:rPr>
                      <m:t>𝑓</m:t>
                    </m:r>
                    <m:d>
                      <m:dPr>
                        <m:ctrlPr>
                          <a:rPr lang="en-US" i="1" dirty="0">
                            <a:latin typeface="Cambria Math"/>
                          </a:rPr>
                        </m:ctrlPr>
                      </m:dPr>
                      <m:e>
                        <m:r>
                          <a:rPr lang="en-US" i="1" dirty="0">
                            <a:latin typeface="Cambria Math"/>
                          </a:rPr>
                          <m:t>𝑥</m:t>
                        </m:r>
                      </m:e>
                    </m:d>
                    <m:r>
                      <a:rPr lang="en-US" i="1" dirty="0">
                        <a:latin typeface="Cambria Math"/>
                      </a:rPr>
                      <m:t>→</m:t>
                    </m:r>
                    <m:r>
                      <a:rPr lang="en-US" i="1" dirty="0">
                        <a:latin typeface="Cambria Math"/>
                      </a:rPr>
                      <m:t>2</m:t>
                    </m:r>
                  </m:oMath>
                </a14:m>
                <a:r>
                  <a:rPr lang="en-US" dirty="0"/>
                  <a:t>.</a:t>
                </a:r>
              </a:p>
              <a:p>
                <a:r>
                  <a:rPr lang="en-US" dirty="0"/>
                  <a:t>We write this as </a:t>
                </a:r>
                <a14:m>
                  <m:oMath xmlns:m="http://schemas.openxmlformats.org/officeDocument/2006/math">
                    <m:func>
                      <m:funcPr>
                        <m:ctrlPr>
                          <a:rPr lang="en-US" i="1">
                            <a:latin typeface="Cambria Math"/>
                          </a:rPr>
                        </m:ctrlPr>
                      </m:funcPr>
                      <m:fName>
                        <m:limLow>
                          <m:limLowPr>
                            <m:ctrlPr>
                              <a:rPr lang="en-US" i="1">
                                <a:latin typeface="Cambria Math"/>
                              </a:rPr>
                            </m:ctrlPr>
                          </m:limLowPr>
                          <m:e>
                            <m:r>
                              <m:rPr>
                                <m:sty m:val="p"/>
                              </m:rPr>
                              <a:rPr lang="en-US">
                                <a:latin typeface="Cambria Math"/>
                              </a:rPr>
                              <m:t>lim</m:t>
                            </m:r>
                          </m:e>
                          <m:lim>
                            <m:r>
                              <a:rPr lang="en-US" i="1">
                                <a:latin typeface="Cambria Math"/>
                              </a:rPr>
                              <m:t>𝑥</m:t>
                            </m:r>
                            <m:r>
                              <a:rPr lang="en-US" i="1">
                                <a:latin typeface="Cambria Math"/>
                                <a:ea typeface="Cambria Math"/>
                              </a:rPr>
                              <m:t>→</m:t>
                            </m:r>
                            <m:r>
                              <a:rPr lang="en-US" i="1">
                                <a:latin typeface="Cambria Math"/>
                                <a:ea typeface="Cambria Math"/>
                              </a:rPr>
                              <m:t>1</m:t>
                            </m:r>
                          </m:lim>
                        </m:limLow>
                      </m:fName>
                      <m:e>
                        <m:r>
                          <a:rPr lang="en-US" i="1">
                            <a:latin typeface="Cambria Math"/>
                          </a:rPr>
                          <m:t>𝑓</m:t>
                        </m:r>
                        <m:d>
                          <m:dPr>
                            <m:ctrlPr>
                              <a:rPr lang="en-US" i="1">
                                <a:latin typeface="Cambria Math"/>
                              </a:rPr>
                            </m:ctrlPr>
                          </m:dPr>
                          <m:e>
                            <m:r>
                              <a:rPr lang="en-US" i="1">
                                <a:latin typeface="Cambria Math"/>
                              </a:rPr>
                              <m:t>𝑥</m:t>
                            </m:r>
                          </m:e>
                        </m:d>
                        <m:r>
                          <a:rPr lang="en-US" i="1">
                            <a:latin typeface="Cambria Math"/>
                          </a:rPr>
                          <m:t>=</m:t>
                        </m:r>
                        <m:r>
                          <a:rPr lang="en-US" i="1">
                            <a:latin typeface="Cambria Math"/>
                          </a:rPr>
                          <m:t>2</m:t>
                        </m:r>
                      </m:e>
                    </m:func>
                  </m:oMath>
                </a14:m>
                <a:r>
                  <a:rPr lang="en-US" dirty="0"/>
                  <a:t>.</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95400" y="1524000"/>
                <a:ext cx="8229600" cy="3409230"/>
              </a:xfrm>
              <a:blipFill>
                <a:blip r:embed="rId2"/>
                <a:stretch>
                  <a:fillRect l="-889" t="-2326" b="-894"/>
                </a:stretch>
              </a:blipFill>
            </p:spPr>
            <p:txBody>
              <a:bodyPr/>
              <a:lstStyle/>
              <a:p>
                <a:r>
                  <a:rPr lang="en-US">
                    <a:noFill/>
                  </a:rPr>
                  <a:t> </a:t>
                </a:r>
              </a:p>
            </p:txBody>
          </p:sp>
        </mc:Fallback>
      </mc:AlternateContent>
      <p:graphicFrame>
        <p:nvGraphicFramePr>
          <p:cNvPr id="131" name="Table 130"/>
          <p:cNvGraphicFramePr>
            <a:graphicFrameLocks noGrp="1"/>
          </p:cNvGraphicFramePr>
          <p:nvPr>
            <p:extLst>
              <p:ext uri="{D42A27DB-BD31-4B8C-83A1-F6EECF244321}">
                <p14:modId xmlns:p14="http://schemas.microsoft.com/office/powerpoint/2010/main" val="2909302811"/>
              </p:ext>
            </p:extLst>
          </p:nvPr>
        </p:nvGraphicFramePr>
        <p:xfrm>
          <a:off x="2362200" y="5257800"/>
          <a:ext cx="5410200" cy="741680"/>
        </p:xfrm>
        <a:graphic>
          <a:graphicData uri="http://schemas.openxmlformats.org/drawingml/2006/table">
            <a:tbl>
              <a:tblPr firstRow="1" bandRow="1">
                <a:tableStyleId>{5C22544A-7EE6-4342-B048-85BDC9FD1C3A}</a:tableStyleId>
              </a:tblPr>
              <a:tblGrid>
                <a:gridCol w="901700">
                  <a:extLst>
                    <a:ext uri="{9D8B030D-6E8A-4147-A177-3AD203B41FA5}">
                      <a16:colId xmlns:a16="http://schemas.microsoft.com/office/drawing/2014/main" xmlns="" val="20000"/>
                    </a:ext>
                  </a:extLst>
                </a:gridCol>
                <a:gridCol w="901700">
                  <a:extLst>
                    <a:ext uri="{9D8B030D-6E8A-4147-A177-3AD203B41FA5}">
                      <a16:colId xmlns:a16="http://schemas.microsoft.com/office/drawing/2014/main" xmlns="" val="20001"/>
                    </a:ext>
                  </a:extLst>
                </a:gridCol>
                <a:gridCol w="901700">
                  <a:extLst>
                    <a:ext uri="{9D8B030D-6E8A-4147-A177-3AD203B41FA5}">
                      <a16:colId xmlns:a16="http://schemas.microsoft.com/office/drawing/2014/main" xmlns="" val="20002"/>
                    </a:ext>
                  </a:extLst>
                </a:gridCol>
                <a:gridCol w="901700">
                  <a:extLst>
                    <a:ext uri="{9D8B030D-6E8A-4147-A177-3AD203B41FA5}">
                      <a16:colId xmlns:a16="http://schemas.microsoft.com/office/drawing/2014/main" xmlns="" val="20003"/>
                    </a:ext>
                  </a:extLst>
                </a:gridCol>
                <a:gridCol w="901700">
                  <a:extLst>
                    <a:ext uri="{9D8B030D-6E8A-4147-A177-3AD203B41FA5}">
                      <a16:colId xmlns:a16="http://schemas.microsoft.com/office/drawing/2014/main" xmlns="" val="20004"/>
                    </a:ext>
                  </a:extLst>
                </a:gridCol>
                <a:gridCol w="901700">
                  <a:extLst>
                    <a:ext uri="{9D8B030D-6E8A-4147-A177-3AD203B41FA5}">
                      <a16:colId xmlns:a16="http://schemas.microsoft.com/office/drawing/2014/main" xmlns="" val="20005"/>
                    </a:ext>
                  </a:extLst>
                </a:gridCol>
              </a:tblGrid>
              <a:tr h="370840">
                <a:tc>
                  <a:txBody>
                    <a:bodyPr/>
                    <a:lstStyle/>
                    <a:p>
                      <a:pPr algn="ctr"/>
                      <a:r>
                        <a:rPr lang="en-US" b="0"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.999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.9999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370840">
                <a:tc>
                  <a:txBody>
                    <a:bodyPr/>
                    <a:lstStyle/>
                    <a:p>
                      <a:pPr algn="ctr"/>
                      <a:r>
                        <a:rPr lang="en-US" dirty="0">
                          <a:solidFill>
                            <a:schemeClr val="tx1"/>
                          </a:solidFill>
                        </a:rPr>
                        <a:t>f(x)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1.998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1.9998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11"/>
          </p:nvPr>
        </p:nvSpPr>
        <p:spPr/>
        <p:txBody>
          <a:bodyPr/>
          <a:lstStyle/>
          <a:p>
            <a:fld id="{FF2AC4D6-9D50-4D6D-A575-257D46603A57}" type="slidenum">
              <a:rPr lang="en-US" smtClean="0"/>
              <a:t>3</a:t>
            </a:fld>
            <a:endParaRPr lang="en-US"/>
          </a:p>
        </p:txBody>
      </p:sp>
    </p:spTree>
    <p:extLst>
      <p:ext uri="{BB962C8B-B14F-4D97-AF65-F5344CB8AC3E}">
        <p14:creationId xmlns:p14="http://schemas.microsoft.com/office/powerpoint/2010/main" val="3486361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9929" y="98601"/>
            <a:ext cx="7165975" cy="927193"/>
          </a:xfrm>
        </p:spPr>
        <p:txBody>
          <a:bodyPr/>
          <a:lstStyle/>
          <a:p>
            <a:r>
              <a:rPr lang="en-US" dirty="0"/>
              <a:t>Why are limits useful?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34195" y="1161011"/>
                <a:ext cx="8440860" cy="3020760"/>
              </a:xfrm>
            </p:spPr>
            <p:txBody>
              <a:bodyPr>
                <a:normAutofit lnSpcReduction="10000"/>
              </a:bodyPr>
              <a:lstStyle/>
              <a:p>
                <a:r>
                  <a:rPr lang="en-US" dirty="0"/>
                  <a:t>Many functions are not defined at a point but are well-behaved nearby.</a:t>
                </a:r>
              </a:p>
              <a:p>
                <a:r>
                  <a:rPr lang="en-US" dirty="0"/>
                  <a:t>Example: If </a:t>
                </a:r>
                <a14:m>
                  <m:oMath xmlns:m="http://schemas.openxmlformats.org/officeDocument/2006/math">
                    <m:r>
                      <a:rPr lang="en-US" i="1" dirty="0">
                        <a:latin typeface="Cambria Math"/>
                      </a:rPr>
                      <m:t>𝑓</m:t>
                    </m:r>
                    <m:r>
                      <a:rPr lang="en-US" i="1" dirty="0">
                        <a:latin typeface="Cambria Math"/>
                      </a:rPr>
                      <m:t>(</m:t>
                    </m:r>
                    <m:r>
                      <a:rPr lang="en-US" i="1" dirty="0">
                        <a:latin typeface="Cambria Math"/>
                      </a:rPr>
                      <m:t>𝑥</m:t>
                    </m:r>
                    <m:r>
                      <a:rPr lang="en-US" i="1" dirty="0">
                        <a:latin typeface="Cambria Math"/>
                      </a:rPr>
                      <m:t>) = </m:t>
                    </m:r>
                    <m:f>
                      <m:fPr>
                        <m:ctrlPr>
                          <a:rPr lang="en-US" i="1" dirty="0">
                            <a:latin typeface="Cambria Math"/>
                          </a:rPr>
                        </m:ctrlPr>
                      </m:fPr>
                      <m:num>
                        <m:sSup>
                          <m:sSupPr>
                            <m:ctrlPr>
                              <a:rPr lang="en-US" i="1" dirty="0">
                                <a:latin typeface="Cambria Math"/>
                              </a:rPr>
                            </m:ctrlPr>
                          </m:sSupPr>
                          <m:e>
                            <m:r>
                              <a:rPr lang="en-US" i="1" dirty="0">
                                <a:latin typeface="Cambria Math"/>
                              </a:rPr>
                              <m:t>𝑥</m:t>
                            </m:r>
                          </m:e>
                          <m:sup>
                            <m:r>
                              <a:rPr lang="en-US" i="1" dirty="0">
                                <a:latin typeface="Cambria Math"/>
                              </a:rPr>
                              <m:t>2</m:t>
                            </m:r>
                          </m:sup>
                        </m:sSup>
                        <m:r>
                          <a:rPr lang="en-US" i="1" dirty="0">
                            <a:latin typeface="Cambria Math"/>
                          </a:rPr>
                          <m:t>−</m:t>
                        </m:r>
                        <m:r>
                          <a:rPr lang="en-US" i="1" dirty="0">
                            <a:latin typeface="Cambria Math"/>
                          </a:rPr>
                          <m:t>1</m:t>
                        </m:r>
                      </m:num>
                      <m:den>
                        <m:r>
                          <a:rPr lang="en-US" i="1" dirty="0">
                            <a:latin typeface="Cambria Math"/>
                          </a:rPr>
                          <m:t>𝑥</m:t>
                        </m:r>
                        <m:r>
                          <a:rPr lang="en-US" i="1" dirty="0">
                            <a:latin typeface="Cambria Math"/>
                          </a:rPr>
                          <m:t>−</m:t>
                        </m:r>
                        <m:r>
                          <a:rPr lang="en-US" i="1" dirty="0">
                            <a:latin typeface="Cambria Math"/>
                          </a:rPr>
                          <m:t>1</m:t>
                        </m:r>
                      </m:den>
                    </m:f>
                  </m:oMath>
                </a14:m>
                <a:r>
                  <a:rPr lang="en-US" dirty="0"/>
                  <a:t> then </a:t>
                </a:r>
                <a14:m>
                  <m:oMath xmlns:m="http://schemas.openxmlformats.org/officeDocument/2006/math">
                    <m:r>
                      <a:rPr lang="en-US" i="1" dirty="0">
                        <a:latin typeface="Cambria Math"/>
                      </a:rPr>
                      <m:t>𝑓</m:t>
                    </m:r>
                    <m:d>
                      <m:dPr>
                        <m:ctrlPr>
                          <a:rPr lang="en-US" i="1" dirty="0">
                            <a:latin typeface="Cambria Math"/>
                          </a:rPr>
                        </m:ctrlPr>
                      </m:dPr>
                      <m:e>
                        <m:r>
                          <a:rPr lang="en-US" i="1" dirty="0">
                            <a:latin typeface="Cambria Math"/>
                          </a:rPr>
                          <m:t>1</m:t>
                        </m:r>
                      </m:e>
                    </m:d>
                    <m:r>
                      <a:rPr lang="en-US" i="1" dirty="0">
                        <a:latin typeface="Cambria Math"/>
                      </a:rPr>
                      <m:t> </m:t>
                    </m:r>
                  </m:oMath>
                </a14:m>
                <a:r>
                  <a:rPr lang="en-US" dirty="0"/>
                  <a:t>is undefined. However, as </a:t>
                </a:r>
                <a14:m>
                  <m:oMath xmlns:m="http://schemas.openxmlformats.org/officeDocument/2006/math">
                    <m:r>
                      <a:rPr lang="en-US" i="1" dirty="0" smtClean="0">
                        <a:latin typeface="Cambria Math"/>
                      </a:rPr>
                      <m:t>𝑥</m:t>
                    </m:r>
                    <m:r>
                      <a:rPr lang="en-US" b="0" i="1" dirty="0" smtClean="0">
                        <a:latin typeface="Cambria Math"/>
                      </a:rPr>
                      <m:t>→</m:t>
                    </m:r>
                    <m:r>
                      <a:rPr lang="en-US" b="0" i="1" dirty="0" smtClean="0">
                        <a:latin typeface="Cambria Math"/>
                      </a:rPr>
                      <m:t>1</m:t>
                    </m:r>
                  </m:oMath>
                </a14:m>
                <a:r>
                  <a:rPr lang="en-US" dirty="0"/>
                  <a:t>, </a:t>
                </a:r>
                <a14:m>
                  <m:oMath xmlns:m="http://schemas.openxmlformats.org/officeDocument/2006/math">
                    <m:r>
                      <a:rPr lang="en-US" b="0" i="1" smtClean="0">
                        <a:latin typeface="Cambria Math"/>
                      </a:rPr>
                      <m:t>𝑓</m:t>
                    </m:r>
                    <m:d>
                      <m:dPr>
                        <m:ctrlPr>
                          <a:rPr lang="en-US" b="0" i="1" smtClean="0">
                            <a:latin typeface="Cambria Math"/>
                          </a:rPr>
                        </m:ctrlPr>
                      </m:dPr>
                      <m:e>
                        <m:r>
                          <a:rPr lang="en-US" b="0" i="1" smtClean="0">
                            <a:latin typeface="Cambria Math"/>
                          </a:rPr>
                          <m:t>𝑥</m:t>
                        </m:r>
                      </m:e>
                    </m:d>
                    <m:r>
                      <a:rPr lang="en-US" b="0" i="1" smtClean="0">
                        <a:latin typeface="Cambria Math"/>
                      </a:rPr>
                      <m:t>→</m:t>
                    </m:r>
                    <m:r>
                      <a:rPr lang="en-US" b="0" i="1" smtClean="0">
                        <a:latin typeface="Cambria Math"/>
                      </a:rPr>
                      <m:t>2</m:t>
                    </m:r>
                  </m:oMath>
                </a14:m>
                <a:r>
                  <a:rPr lang="en-US" dirty="0"/>
                  <a:t>, so </a:t>
                </a:r>
                <a14:m>
                  <m:oMath xmlns:m="http://schemas.openxmlformats.org/officeDocument/2006/math">
                    <m:func>
                      <m:funcPr>
                        <m:ctrlPr>
                          <a:rPr lang="en-US" i="1">
                            <a:latin typeface="Cambria Math"/>
                          </a:rPr>
                        </m:ctrlPr>
                      </m:funcPr>
                      <m:fName>
                        <m:limLow>
                          <m:limLowPr>
                            <m:ctrlPr>
                              <a:rPr lang="en-US" i="1">
                                <a:latin typeface="Cambria Math"/>
                              </a:rPr>
                            </m:ctrlPr>
                          </m:limLowPr>
                          <m:e>
                            <m:r>
                              <m:rPr>
                                <m:sty m:val="p"/>
                              </m:rPr>
                              <a:rPr lang="en-US">
                                <a:latin typeface="Cambria Math"/>
                              </a:rPr>
                              <m:t>lim</m:t>
                            </m:r>
                          </m:e>
                          <m:lim>
                            <m:r>
                              <a:rPr lang="en-US" i="1">
                                <a:latin typeface="Cambria Math"/>
                              </a:rPr>
                              <m:t>𝑥</m:t>
                            </m:r>
                            <m:r>
                              <a:rPr lang="en-US" i="1">
                                <a:latin typeface="Cambria Math"/>
                                <a:ea typeface="Cambria Math"/>
                              </a:rPr>
                              <m:t>→</m:t>
                            </m:r>
                            <m:r>
                              <a:rPr lang="en-US" i="1">
                                <a:latin typeface="Cambria Math"/>
                                <a:ea typeface="Cambria Math"/>
                              </a:rPr>
                              <m:t>1</m:t>
                            </m:r>
                          </m:lim>
                        </m:limLow>
                      </m:fName>
                      <m:e>
                        <m:r>
                          <a:rPr lang="en-US" i="1">
                            <a:latin typeface="Cambria Math"/>
                          </a:rPr>
                          <m:t>𝑓</m:t>
                        </m:r>
                        <m:d>
                          <m:dPr>
                            <m:ctrlPr>
                              <a:rPr lang="en-US" i="1">
                                <a:latin typeface="Cambria Math"/>
                              </a:rPr>
                            </m:ctrlPr>
                          </m:dPr>
                          <m:e>
                            <m:r>
                              <a:rPr lang="en-US" i="1">
                                <a:latin typeface="Cambria Math"/>
                              </a:rPr>
                              <m:t>𝑥</m:t>
                            </m:r>
                          </m:e>
                        </m:d>
                        <m:r>
                          <a:rPr lang="en-US" i="1">
                            <a:latin typeface="Cambria Math"/>
                          </a:rPr>
                          <m:t>=</m:t>
                        </m:r>
                        <m:r>
                          <a:rPr lang="en-US" i="1">
                            <a:latin typeface="Cambria Math"/>
                          </a:rPr>
                          <m:t>2</m:t>
                        </m:r>
                      </m:e>
                    </m:func>
                    <m:r>
                      <a:rPr lang="en-US" i="1">
                        <a:latin typeface="Cambria Math"/>
                      </a:rPr>
                      <m:t>.</m:t>
                    </m:r>
                  </m:oMath>
                </a14:m>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34195" y="1161011"/>
                <a:ext cx="8440860" cy="3020760"/>
              </a:xfrm>
              <a:blipFill>
                <a:blip r:embed="rId2"/>
                <a:stretch>
                  <a:fillRect l="-867" t="-4234" r="-3035"/>
                </a:stretch>
              </a:blipFill>
            </p:spPr>
            <p:txBody>
              <a:bodyPr/>
              <a:lstStyle/>
              <a:p>
                <a:r>
                  <a:rPr lang="en-US">
                    <a:noFill/>
                  </a:rPr>
                  <a:t> </a:t>
                </a:r>
              </a:p>
            </p:txBody>
          </p:sp>
        </mc:Fallback>
      </mc:AlternateContent>
      <p:sp>
        <p:nvSpPr>
          <p:cNvPr id="41" name="Rectangle 40"/>
          <p:cNvSpPr/>
          <p:nvPr/>
        </p:nvSpPr>
        <p:spPr>
          <a:xfrm>
            <a:off x="5991985" y="596587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357745" y="596587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991985" y="560011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357745" y="560011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708791" y="596587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7074551" y="596587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708791" y="560011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074551" y="560011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991985" y="523435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357745" y="523435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991985" y="486859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357745" y="486859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708791" y="523435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7074551" y="523435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708791" y="486859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7074551" y="486859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7446092" y="596587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7811852" y="596587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7446092" y="560011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7811852" y="560011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8162898" y="596587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8528658" y="596587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8162898" y="560011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528658" y="560011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7446092" y="523435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7811852" y="523435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7446092" y="486859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7811852" y="486859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8162898" y="523435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8528658" y="523435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162898" y="486859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8528658" y="486859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5991985" y="450283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357745" y="450283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5991985" y="413707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6357745" y="413707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6708791" y="450283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7074551" y="450283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6708791" y="413707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7074551" y="413707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5991985" y="377131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357745" y="377131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5991985" y="340555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6357745" y="340555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6708791" y="377131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7074551" y="377131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6708791" y="340555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7074551" y="340555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7446092" y="450283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7811852" y="450283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7446092" y="413707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7811852" y="413707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8162898" y="450283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8528658" y="450283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8162898" y="413707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8528658" y="413707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7446092" y="377131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7811852" y="377131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7446092" y="340555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7811852" y="340555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8162898" y="377131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8528658" y="377131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8162898" y="340555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8528658" y="3405556"/>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 name="Straight Connector 106"/>
          <p:cNvCxnSpPr/>
          <p:nvPr/>
        </p:nvCxnSpPr>
        <p:spPr>
          <a:xfrm flipV="1">
            <a:off x="5991985" y="3405555"/>
            <a:ext cx="2536673" cy="25603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7285284" y="6481541"/>
            <a:ext cx="381000" cy="461665"/>
          </a:xfrm>
          <a:prstGeom prst="rect">
            <a:avLst/>
          </a:prstGeom>
          <a:noFill/>
        </p:spPr>
        <p:txBody>
          <a:bodyPr wrap="square" rtlCol="0">
            <a:spAutoFit/>
          </a:bodyPr>
          <a:lstStyle/>
          <a:p>
            <a:r>
              <a:rPr lang="en-US" sz="2400" dirty="0"/>
              <a:t>x</a:t>
            </a:r>
          </a:p>
        </p:txBody>
      </p:sp>
      <p:sp>
        <p:nvSpPr>
          <p:cNvPr id="109" name="TextBox 108"/>
          <p:cNvSpPr txBox="1"/>
          <p:nvPr/>
        </p:nvSpPr>
        <p:spPr>
          <a:xfrm>
            <a:off x="7285284" y="6244520"/>
            <a:ext cx="381000" cy="461665"/>
          </a:xfrm>
          <a:prstGeom prst="rect">
            <a:avLst/>
          </a:prstGeom>
          <a:noFill/>
        </p:spPr>
        <p:txBody>
          <a:bodyPr wrap="square" rtlCol="0">
            <a:spAutoFit/>
          </a:bodyPr>
          <a:lstStyle/>
          <a:p>
            <a:r>
              <a:rPr lang="en-US" sz="2400" dirty="0"/>
              <a:t>0</a:t>
            </a:r>
          </a:p>
        </p:txBody>
      </p:sp>
      <p:sp>
        <p:nvSpPr>
          <p:cNvPr id="110" name="TextBox 109"/>
          <p:cNvSpPr txBox="1"/>
          <p:nvPr/>
        </p:nvSpPr>
        <p:spPr>
          <a:xfrm>
            <a:off x="7612156" y="6244520"/>
            <a:ext cx="381000" cy="461665"/>
          </a:xfrm>
          <a:prstGeom prst="rect">
            <a:avLst/>
          </a:prstGeom>
          <a:noFill/>
        </p:spPr>
        <p:txBody>
          <a:bodyPr wrap="square" rtlCol="0">
            <a:spAutoFit/>
          </a:bodyPr>
          <a:lstStyle/>
          <a:p>
            <a:r>
              <a:rPr lang="en-US" sz="2400" dirty="0"/>
              <a:t>1</a:t>
            </a:r>
          </a:p>
        </p:txBody>
      </p:sp>
      <p:sp>
        <p:nvSpPr>
          <p:cNvPr id="111" name="TextBox 110"/>
          <p:cNvSpPr txBox="1"/>
          <p:nvPr/>
        </p:nvSpPr>
        <p:spPr>
          <a:xfrm>
            <a:off x="7955056" y="6244519"/>
            <a:ext cx="381000" cy="461665"/>
          </a:xfrm>
          <a:prstGeom prst="rect">
            <a:avLst/>
          </a:prstGeom>
          <a:noFill/>
        </p:spPr>
        <p:txBody>
          <a:bodyPr wrap="square" rtlCol="0">
            <a:spAutoFit/>
          </a:bodyPr>
          <a:lstStyle/>
          <a:p>
            <a:r>
              <a:rPr lang="en-US" sz="2400" dirty="0"/>
              <a:t>2</a:t>
            </a:r>
          </a:p>
        </p:txBody>
      </p:sp>
      <p:sp>
        <p:nvSpPr>
          <p:cNvPr id="112" name="TextBox 111"/>
          <p:cNvSpPr txBox="1"/>
          <p:nvPr/>
        </p:nvSpPr>
        <p:spPr>
          <a:xfrm>
            <a:off x="8345778" y="6244520"/>
            <a:ext cx="381000" cy="461665"/>
          </a:xfrm>
          <a:prstGeom prst="rect">
            <a:avLst/>
          </a:prstGeom>
          <a:noFill/>
        </p:spPr>
        <p:txBody>
          <a:bodyPr wrap="square" rtlCol="0">
            <a:spAutoFit/>
          </a:bodyPr>
          <a:lstStyle/>
          <a:p>
            <a:r>
              <a:rPr lang="en-US" sz="2400" dirty="0"/>
              <a:t>3</a:t>
            </a:r>
          </a:p>
        </p:txBody>
      </p:sp>
      <p:sp>
        <p:nvSpPr>
          <p:cNvPr id="113" name="TextBox 112"/>
          <p:cNvSpPr txBox="1"/>
          <p:nvPr/>
        </p:nvSpPr>
        <p:spPr>
          <a:xfrm>
            <a:off x="8726778" y="6244518"/>
            <a:ext cx="381000" cy="461665"/>
          </a:xfrm>
          <a:prstGeom prst="rect">
            <a:avLst/>
          </a:prstGeom>
          <a:noFill/>
        </p:spPr>
        <p:txBody>
          <a:bodyPr wrap="square" rtlCol="0">
            <a:spAutoFit/>
          </a:bodyPr>
          <a:lstStyle/>
          <a:p>
            <a:r>
              <a:rPr lang="en-US" sz="2400" dirty="0"/>
              <a:t>4</a:t>
            </a:r>
          </a:p>
        </p:txBody>
      </p:sp>
      <p:sp>
        <p:nvSpPr>
          <p:cNvPr id="114" name="TextBox 113"/>
          <p:cNvSpPr txBox="1"/>
          <p:nvPr/>
        </p:nvSpPr>
        <p:spPr>
          <a:xfrm>
            <a:off x="6807588" y="6244520"/>
            <a:ext cx="533926" cy="461665"/>
          </a:xfrm>
          <a:prstGeom prst="rect">
            <a:avLst/>
          </a:prstGeom>
          <a:noFill/>
        </p:spPr>
        <p:txBody>
          <a:bodyPr wrap="square" rtlCol="0">
            <a:spAutoFit/>
          </a:bodyPr>
          <a:lstStyle/>
          <a:p>
            <a:r>
              <a:rPr lang="en-US" sz="2400" dirty="0"/>
              <a:t>-1</a:t>
            </a:r>
          </a:p>
        </p:txBody>
      </p:sp>
      <p:sp>
        <p:nvSpPr>
          <p:cNvPr id="115" name="TextBox 114"/>
          <p:cNvSpPr txBox="1"/>
          <p:nvPr/>
        </p:nvSpPr>
        <p:spPr>
          <a:xfrm>
            <a:off x="6489650" y="6234667"/>
            <a:ext cx="533926" cy="461665"/>
          </a:xfrm>
          <a:prstGeom prst="rect">
            <a:avLst/>
          </a:prstGeom>
          <a:noFill/>
        </p:spPr>
        <p:txBody>
          <a:bodyPr wrap="square" rtlCol="0">
            <a:spAutoFit/>
          </a:bodyPr>
          <a:lstStyle/>
          <a:p>
            <a:r>
              <a:rPr lang="en-US" sz="2400" dirty="0"/>
              <a:t>-2</a:t>
            </a:r>
          </a:p>
        </p:txBody>
      </p:sp>
      <p:sp>
        <p:nvSpPr>
          <p:cNvPr id="116" name="TextBox 115"/>
          <p:cNvSpPr txBox="1"/>
          <p:nvPr/>
        </p:nvSpPr>
        <p:spPr>
          <a:xfrm>
            <a:off x="6119160" y="6250708"/>
            <a:ext cx="533926" cy="461665"/>
          </a:xfrm>
          <a:prstGeom prst="rect">
            <a:avLst/>
          </a:prstGeom>
          <a:noFill/>
        </p:spPr>
        <p:txBody>
          <a:bodyPr wrap="square" rtlCol="0">
            <a:spAutoFit/>
          </a:bodyPr>
          <a:lstStyle/>
          <a:p>
            <a:r>
              <a:rPr lang="en-US" sz="2400" dirty="0"/>
              <a:t>-3</a:t>
            </a:r>
          </a:p>
        </p:txBody>
      </p:sp>
      <p:sp>
        <p:nvSpPr>
          <p:cNvPr id="117" name="TextBox 116"/>
          <p:cNvSpPr txBox="1"/>
          <p:nvPr/>
        </p:nvSpPr>
        <p:spPr>
          <a:xfrm>
            <a:off x="5745517" y="6250708"/>
            <a:ext cx="533926" cy="461665"/>
          </a:xfrm>
          <a:prstGeom prst="rect">
            <a:avLst/>
          </a:prstGeom>
          <a:noFill/>
        </p:spPr>
        <p:txBody>
          <a:bodyPr wrap="square" rtlCol="0">
            <a:spAutoFit/>
          </a:bodyPr>
          <a:lstStyle/>
          <a:p>
            <a:r>
              <a:rPr lang="en-US" sz="2400" dirty="0"/>
              <a:t>-4</a:t>
            </a:r>
          </a:p>
        </p:txBody>
      </p:sp>
      <p:sp>
        <p:nvSpPr>
          <p:cNvPr id="118" name="TextBox 117"/>
          <p:cNvSpPr txBox="1"/>
          <p:nvPr/>
        </p:nvSpPr>
        <p:spPr>
          <a:xfrm>
            <a:off x="5631480" y="4617141"/>
            <a:ext cx="381000" cy="461665"/>
          </a:xfrm>
          <a:prstGeom prst="rect">
            <a:avLst/>
          </a:prstGeom>
          <a:noFill/>
        </p:spPr>
        <p:txBody>
          <a:bodyPr wrap="square" rtlCol="0">
            <a:spAutoFit/>
          </a:bodyPr>
          <a:lstStyle/>
          <a:p>
            <a:r>
              <a:rPr lang="en-US" sz="2400" dirty="0"/>
              <a:t>0</a:t>
            </a:r>
          </a:p>
        </p:txBody>
      </p:sp>
      <p:sp>
        <p:nvSpPr>
          <p:cNvPr id="119" name="TextBox 118"/>
          <p:cNvSpPr txBox="1"/>
          <p:nvPr/>
        </p:nvSpPr>
        <p:spPr>
          <a:xfrm>
            <a:off x="5631480" y="4312076"/>
            <a:ext cx="381000" cy="461665"/>
          </a:xfrm>
          <a:prstGeom prst="rect">
            <a:avLst/>
          </a:prstGeom>
          <a:noFill/>
        </p:spPr>
        <p:txBody>
          <a:bodyPr wrap="square" rtlCol="0">
            <a:spAutoFit/>
          </a:bodyPr>
          <a:lstStyle/>
          <a:p>
            <a:r>
              <a:rPr lang="en-US" sz="2400" dirty="0"/>
              <a:t>1</a:t>
            </a:r>
          </a:p>
        </p:txBody>
      </p:sp>
      <p:sp>
        <p:nvSpPr>
          <p:cNvPr id="120" name="TextBox 119"/>
          <p:cNvSpPr txBox="1"/>
          <p:nvPr/>
        </p:nvSpPr>
        <p:spPr>
          <a:xfrm>
            <a:off x="5631480" y="3885621"/>
            <a:ext cx="381000" cy="461665"/>
          </a:xfrm>
          <a:prstGeom prst="rect">
            <a:avLst/>
          </a:prstGeom>
          <a:noFill/>
        </p:spPr>
        <p:txBody>
          <a:bodyPr wrap="square" rtlCol="0">
            <a:spAutoFit/>
          </a:bodyPr>
          <a:lstStyle/>
          <a:p>
            <a:r>
              <a:rPr lang="en-US" sz="2400" dirty="0"/>
              <a:t>2</a:t>
            </a:r>
          </a:p>
        </p:txBody>
      </p:sp>
      <p:sp>
        <p:nvSpPr>
          <p:cNvPr id="121" name="TextBox 120"/>
          <p:cNvSpPr txBox="1"/>
          <p:nvPr/>
        </p:nvSpPr>
        <p:spPr>
          <a:xfrm>
            <a:off x="5631480" y="3519861"/>
            <a:ext cx="381000" cy="461665"/>
          </a:xfrm>
          <a:prstGeom prst="rect">
            <a:avLst/>
          </a:prstGeom>
          <a:noFill/>
        </p:spPr>
        <p:txBody>
          <a:bodyPr wrap="square" rtlCol="0">
            <a:spAutoFit/>
          </a:bodyPr>
          <a:lstStyle/>
          <a:p>
            <a:r>
              <a:rPr lang="en-US" sz="2400" dirty="0"/>
              <a:t>3</a:t>
            </a:r>
          </a:p>
        </p:txBody>
      </p:sp>
      <p:sp>
        <p:nvSpPr>
          <p:cNvPr id="122" name="TextBox 121"/>
          <p:cNvSpPr txBox="1"/>
          <p:nvPr/>
        </p:nvSpPr>
        <p:spPr>
          <a:xfrm>
            <a:off x="5631480" y="3154101"/>
            <a:ext cx="381000" cy="461665"/>
          </a:xfrm>
          <a:prstGeom prst="rect">
            <a:avLst/>
          </a:prstGeom>
          <a:noFill/>
        </p:spPr>
        <p:txBody>
          <a:bodyPr wrap="square" rtlCol="0">
            <a:spAutoFit/>
          </a:bodyPr>
          <a:lstStyle/>
          <a:p>
            <a:r>
              <a:rPr lang="en-US" sz="2400" dirty="0"/>
              <a:t>4</a:t>
            </a:r>
          </a:p>
        </p:txBody>
      </p:sp>
      <p:sp>
        <p:nvSpPr>
          <p:cNvPr id="123" name="TextBox 122"/>
          <p:cNvSpPr txBox="1"/>
          <p:nvPr/>
        </p:nvSpPr>
        <p:spPr>
          <a:xfrm>
            <a:off x="5555017" y="4934949"/>
            <a:ext cx="533926" cy="461665"/>
          </a:xfrm>
          <a:prstGeom prst="rect">
            <a:avLst/>
          </a:prstGeom>
          <a:noFill/>
        </p:spPr>
        <p:txBody>
          <a:bodyPr wrap="square" rtlCol="0">
            <a:spAutoFit/>
          </a:bodyPr>
          <a:lstStyle/>
          <a:p>
            <a:r>
              <a:rPr lang="en-US" sz="2400" dirty="0"/>
              <a:t>-1</a:t>
            </a:r>
          </a:p>
        </p:txBody>
      </p:sp>
      <p:sp>
        <p:nvSpPr>
          <p:cNvPr id="124" name="TextBox 123"/>
          <p:cNvSpPr txBox="1"/>
          <p:nvPr/>
        </p:nvSpPr>
        <p:spPr>
          <a:xfrm>
            <a:off x="5555017" y="5348661"/>
            <a:ext cx="533926" cy="461665"/>
          </a:xfrm>
          <a:prstGeom prst="rect">
            <a:avLst/>
          </a:prstGeom>
          <a:noFill/>
        </p:spPr>
        <p:txBody>
          <a:bodyPr wrap="square" rtlCol="0">
            <a:spAutoFit/>
          </a:bodyPr>
          <a:lstStyle/>
          <a:p>
            <a:r>
              <a:rPr lang="en-US" sz="2400" dirty="0"/>
              <a:t>-2</a:t>
            </a:r>
          </a:p>
        </p:txBody>
      </p:sp>
      <p:sp>
        <p:nvSpPr>
          <p:cNvPr id="125" name="TextBox 124"/>
          <p:cNvSpPr txBox="1"/>
          <p:nvPr/>
        </p:nvSpPr>
        <p:spPr>
          <a:xfrm>
            <a:off x="5555017" y="5714375"/>
            <a:ext cx="533926" cy="461665"/>
          </a:xfrm>
          <a:prstGeom prst="rect">
            <a:avLst/>
          </a:prstGeom>
          <a:noFill/>
        </p:spPr>
        <p:txBody>
          <a:bodyPr wrap="square" rtlCol="0">
            <a:spAutoFit/>
          </a:bodyPr>
          <a:lstStyle/>
          <a:p>
            <a:r>
              <a:rPr lang="en-US" sz="2400" dirty="0"/>
              <a:t>-3</a:t>
            </a:r>
          </a:p>
        </p:txBody>
      </p:sp>
      <p:sp>
        <p:nvSpPr>
          <p:cNvPr id="126" name="TextBox 125"/>
          <p:cNvSpPr txBox="1"/>
          <p:nvPr/>
        </p:nvSpPr>
        <p:spPr>
          <a:xfrm>
            <a:off x="5555017" y="6044974"/>
            <a:ext cx="533926" cy="461665"/>
          </a:xfrm>
          <a:prstGeom prst="rect">
            <a:avLst/>
          </a:prstGeom>
          <a:noFill/>
        </p:spPr>
        <p:txBody>
          <a:bodyPr wrap="square" rtlCol="0">
            <a:spAutoFit/>
          </a:bodyPr>
          <a:lstStyle/>
          <a:p>
            <a:r>
              <a:rPr lang="en-US" sz="2400" dirty="0"/>
              <a:t>-4</a:t>
            </a:r>
          </a:p>
        </p:txBody>
      </p:sp>
      <p:sp>
        <p:nvSpPr>
          <p:cNvPr id="127" name="TextBox 126"/>
          <p:cNvSpPr txBox="1"/>
          <p:nvPr/>
        </p:nvSpPr>
        <p:spPr>
          <a:xfrm>
            <a:off x="5189556" y="4616562"/>
            <a:ext cx="725965" cy="461665"/>
          </a:xfrm>
          <a:prstGeom prst="rect">
            <a:avLst/>
          </a:prstGeom>
          <a:noFill/>
        </p:spPr>
        <p:txBody>
          <a:bodyPr wrap="square" rtlCol="0">
            <a:spAutoFit/>
          </a:bodyPr>
          <a:lstStyle/>
          <a:p>
            <a:r>
              <a:rPr lang="en-US" sz="2400" dirty="0"/>
              <a:t>f(x)</a:t>
            </a:r>
          </a:p>
        </p:txBody>
      </p:sp>
      <p:graphicFrame>
        <p:nvGraphicFramePr>
          <p:cNvPr id="131" name="Table 130"/>
          <p:cNvGraphicFramePr>
            <a:graphicFrameLocks noGrp="1"/>
          </p:cNvGraphicFramePr>
          <p:nvPr>
            <p:extLst>
              <p:ext uri="{D42A27DB-BD31-4B8C-83A1-F6EECF244321}">
                <p14:modId xmlns:p14="http://schemas.microsoft.com/office/powerpoint/2010/main" val="2876774117"/>
              </p:ext>
            </p:extLst>
          </p:nvPr>
        </p:nvGraphicFramePr>
        <p:xfrm>
          <a:off x="1419929" y="5326683"/>
          <a:ext cx="4148208" cy="935070"/>
        </p:xfrm>
        <a:graphic>
          <a:graphicData uri="http://schemas.openxmlformats.org/drawingml/2006/table">
            <a:tbl>
              <a:tblPr firstRow="1" bandRow="1">
                <a:tableStyleId>{5C22544A-7EE6-4342-B048-85BDC9FD1C3A}</a:tableStyleId>
              </a:tblPr>
              <a:tblGrid>
                <a:gridCol w="691368">
                  <a:extLst>
                    <a:ext uri="{9D8B030D-6E8A-4147-A177-3AD203B41FA5}">
                      <a16:colId xmlns:a16="http://schemas.microsoft.com/office/drawing/2014/main" xmlns="" val="20000"/>
                    </a:ext>
                  </a:extLst>
                </a:gridCol>
                <a:gridCol w="691368">
                  <a:extLst>
                    <a:ext uri="{9D8B030D-6E8A-4147-A177-3AD203B41FA5}">
                      <a16:colId xmlns:a16="http://schemas.microsoft.com/office/drawing/2014/main" xmlns="" val="20001"/>
                    </a:ext>
                  </a:extLst>
                </a:gridCol>
                <a:gridCol w="691368">
                  <a:extLst>
                    <a:ext uri="{9D8B030D-6E8A-4147-A177-3AD203B41FA5}">
                      <a16:colId xmlns:a16="http://schemas.microsoft.com/office/drawing/2014/main" xmlns="" val="20002"/>
                    </a:ext>
                  </a:extLst>
                </a:gridCol>
                <a:gridCol w="691368">
                  <a:extLst>
                    <a:ext uri="{9D8B030D-6E8A-4147-A177-3AD203B41FA5}">
                      <a16:colId xmlns:a16="http://schemas.microsoft.com/office/drawing/2014/main" xmlns="" val="20003"/>
                    </a:ext>
                  </a:extLst>
                </a:gridCol>
                <a:gridCol w="691368">
                  <a:extLst>
                    <a:ext uri="{9D8B030D-6E8A-4147-A177-3AD203B41FA5}">
                      <a16:colId xmlns:a16="http://schemas.microsoft.com/office/drawing/2014/main" xmlns="" val="20004"/>
                    </a:ext>
                  </a:extLst>
                </a:gridCol>
                <a:gridCol w="691368">
                  <a:extLst>
                    <a:ext uri="{9D8B030D-6E8A-4147-A177-3AD203B41FA5}">
                      <a16:colId xmlns:a16="http://schemas.microsoft.com/office/drawing/2014/main" xmlns="" val="20005"/>
                    </a:ext>
                  </a:extLst>
                </a:gridCol>
              </a:tblGrid>
              <a:tr h="467535">
                <a:tc>
                  <a:txBody>
                    <a:bodyPr/>
                    <a:lstStyle/>
                    <a:p>
                      <a:pPr algn="ctr"/>
                      <a:r>
                        <a:rPr lang="en-US" sz="1400" b="0"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solidFill>
                            <a:schemeClr val="tx1"/>
                          </a:solidFill>
                        </a:rPr>
                        <a:t>.99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solidFill>
                            <a:schemeClr val="tx1"/>
                          </a:solidFill>
                        </a:rPr>
                        <a:t>.999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solidFill>
                            <a:schemeClr val="tx1"/>
                          </a:solidFill>
                        </a:rPr>
                        <a:t>.9999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467535">
                <a:tc>
                  <a:txBody>
                    <a:bodyPr/>
                    <a:lstStyle/>
                    <a:p>
                      <a:pPr algn="ctr"/>
                      <a:r>
                        <a:rPr lang="en-US" sz="1400" dirty="0">
                          <a:solidFill>
                            <a:schemeClr val="tx1"/>
                          </a:solidFill>
                        </a:rPr>
                        <a:t>f(x)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1.99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1.999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1.999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8" name="Oval 7"/>
          <p:cNvSpPr/>
          <p:nvPr/>
        </p:nvSpPr>
        <p:spPr>
          <a:xfrm>
            <a:off x="7711216" y="4045636"/>
            <a:ext cx="182880" cy="1828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1"/>
          </p:nvPr>
        </p:nvSpPr>
        <p:spPr/>
        <p:txBody>
          <a:bodyPr/>
          <a:lstStyle/>
          <a:p>
            <a:fld id="{FF2AC4D6-9D50-4D6D-A575-257D46603A57}" type="slidenum">
              <a:rPr lang="en-US" smtClean="0"/>
              <a:t>4</a:t>
            </a:fld>
            <a:endParaRPr lang="en-US"/>
          </a:p>
        </p:txBody>
      </p:sp>
    </p:spTree>
    <p:extLst>
      <p:ext uri="{BB962C8B-B14F-4D97-AF65-F5344CB8AC3E}">
        <p14:creationId xmlns:p14="http://schemas.microsoft.com/office/powerpoint/2010/main" val="3356096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30" y="138308"/>
            <a:ext cx="7165975" cy="1143000"/>
          </a:xfrm>
        </p:spPr>
        <p:txBody>
          <a:bodyPr/>
          <a:lstStyle/>
          <a:p>
            <a:r>
              <a:rPr lang="en-US" dirty="0"/>
              <a:t>Left Limits and Right Limits</a:t>
            </a:r>
          </a:p>
        </p:txBody>
      </p:sp>
      <p:sp>
        <p:nvSpPr>
          <p:cNvPr id="41" name="Rectangle 40"/>
          <p:cNvSpPr/>
          <p:nvPr/>
        </p:nvSpPr>
        <p:spPr>
          <a:xfrm>
            <a:off x="6001148" y="493147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366908" y="493147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001148" y="456571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366908" y="456571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717954" y="493147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7083714" y="493147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717954" y="456571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083714" y="456571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001148" y="419995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366908" y="419995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001148" y="383419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366908" y="383419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717954" y="419995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7083714" y="419995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717954" y="383419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7083714" y="383419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7455255" y="493147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7821015" y="493147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7455255" y="456571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7821015" y="456571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8172061" y="493147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8537821" y="493147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8172061" y="456571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537821" y="456571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7455255" y="419995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7821015" y="419995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7455255" y="383419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7821015" y="383419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8172061" y="419995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8537821" y="419995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172061" y="383419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8537821" y="383419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6001148" y="346843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366908" y="346843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6001148" y="310267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6366908" y="310267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6717954" y="346843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7083714" y="346843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6717954" y="310267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7083714" y="310267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6001148" y="273691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366908" y="273691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6001148" y="237115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6366908" y="237115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6717954" y="273691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7083714" y="273691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6717954" y="237115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7083714" y="237115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7455255" y="346843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7821015" y="346843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7455255" y="310267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7821015" y="310267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8172061" y="346843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8537821" y="346843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8172061" y="310267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8537821" y="310267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7455255" y="273691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7821015" y="273691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7455255" y="237115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7821015" y="237115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8172061" y="273691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8537821" y="273691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8172061" y="237115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8537821" y="2371158"/>
            <a:ext cx="3657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 name="Straight Connector 106"/>
          <p:cNvCxnSpPr>
            <a:endCxn id="8" idx="6"/>
          </p:cNvCxnSpPr>
          <p:nvPr/>
        </p:nvCxnSpPr>
        <p:spPr>
          <a:xfrm>
            <a:off x="6021643" y="4199958"/>
            <a:ext cx="1511914"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7294447" y="5547208"/>
            <a:ext cx="381000" cy="461665"/>
          </a:xfrm>
          <a:prstGeom prst="rect">
            <a:avLst/>
          </a:prstGeom>
          <a:noFill/>
        </p:spPr>
        <p:txBody>
          <a:bodyPr wrap="square" rtlCol="0">
            <a:spAutoFit/>
          </a:bodyPr>
          <a:lstStyle/>
          <a:p>
            <a:r>
              <a:rPr lang="en-US" sz="2400" dirty="0"/>
              <a:t>x</a:t>
            </a:r>
          </a:p>
        </p:txBody>
      </p:sp>
      <p:sp>
        <p:nvSpPr>
          <p:cNvPr id="109" name="TextBox 108"/>
          <p:cNvSpPr txBox="1"/>
          <p:nvPr/>
        </p:nvSpPr>
        <p:spPr>
          <a:xfrm>
            <a:off x="7294447" y="5297238"/>
            <a:ext cx="381000" cy="461665"/>
          </a:xfrm>
          <a:prstGeom prst="rect">
            <a:avLst/>
          </a:prstGeom>
          <a:noFill/>
        </p:spPr>
        <p:txBody>
          <a:bodyPr wrap="square" rtlCol="0">
            <a:spAutoFit/>
          </a:bodyPr>
          <a:lstStyle/>
          <a:p>
            <a:r>
              <a:rPr lang="en-US" sz="2400" dirty="0"/>
              <a:t>0</a:t>
            </a:r>
          </a:p>
        </p:txBody>
      </p:sp>
      <p:sp>
        <p:nvSpPr>
          <p:cNvPr id="110" name="TextBox 109"/>
          <p:cNvSpPr txBox="1"/>
          <p:nvPr/>
        </p:nvSpPr>
        <p:spPr>
          <a:xfrm>
            <a:off x="7621319" y="5297238"/>
            <a:ext cx="381000" cy="461665"/>
          </a:xfrm>
          <a:prstGeom prst="rect">
            <a:avLst/>
          </a:prstGeom>
          <a:noFill/>
        </p:spPr>
        <p:txBody>
          <a:bodyPr wrap="square" rtlCol="0">
            <a:spAutoFit/>
          </a:bodyPr>
          <a:lstStyle/>
          <a:p>
            <a:r>
              <a:rPr lang="en-US" sz="2400" dirty="0"/>
              <a:t>1</a:t>
            </a:r>
          </a:p>
        </p:txBody>
      </p:sp>
      <p:sp>
        <p:nvSpPr>
          <p:cNvPr id="111" name="TextBox 110"/>
          <p:cNvSpPr txBox="1"/>
          <p:nvPr/>
        </p:nvSpPr>
        <p:spPr>
          <a:xfrm>
            <a:off x="7964219" y="5297237"/>
            <a:ext cx="381000" cy="461665"/>
          </a:xfrm>
          <a:prstGeom prst="rect">
            <a:avLst/>
          </a:prstGeom>
          <a:noFill/>
        </p:spPr>
        <p:txBody>
          <a:bodyPr wrap="square" rtlCol="0">
            <a:spAutoFit/>
          </a:bodyPr>
          <a:lstStyle/>
          <a:p>
            <a:r>
              <a:rPr lang="en-US" sz="2400" dirty="0"/>
              <a:t>2</a:t>
            </a:r>
          </a:p>
        </p:txBody>
      </p:sp>
      <p:sp>
        <p:nvSpPr>
          <p:cNvPr id="112" name="TextBox 111"/>
          <p:cNvSpPr txBox="1"/>
          <p:nvPr/>
        </p:nvSpPr>
        <p:spPr>
          <a:xfrm>
            <a:off x="8354941" y="5297238"/>
            <a:ext cx="381000" cy="461665"/>
          </a:xfrm>
          <a:prstGeom prst="rect">
            <a:avLst/>
          </a:prstGeom>
          <a:noFill/>
        </p:spPr>
        <p:txBody>
          <a:bodyPr wrap="square" rtlCol="0">
            <a:spAutoFit/>
          </a:bodyPr>
          <a:lstStyle/>
          <a:p>
            <a:r>
              <a:rPr lang="en-US" sz="2400" dirty="0"/>
              <a:t>3</a:t>
            </a:r>
          </a:p>
        </p:txBody>
      </p:sp>
      <p:sp>
        <p:nvSpPr>
          <p:cNvPr id="113" name="TextBox 112"/>
          <p:cNvSpPr txBox="1"/>
          <p:nvPr/>
        </p:nvSpPr>
        <p:spPr>
          <a:xfrm>
            <a:off x="8735941" y="5297236"/>
            <a:ext cx="381000" cy="461665"/>
          </a:xfrm>
          <a:prstGeom prst="rect">
            <a:avLst/>
          </a:prstGeom>
          <a:noFill/>
        </p:spPr>
        <p:txBody>
          <a:bodyPr wrap="square" rtlCol="0">
            <a:spAutoFit/>
          </a:bodyPr>
          <a:lstStyle/>
          <a:p>
            <a:r>
              <a:rPr lang="en-US" sz="2400" dirty="0"/>
              <a:t>4</a:t>
            </a:r>
          </a:p>
        </p:txBody>
      </p:sp>
      <p:sp>
        <p:nvSpPr>
          <p:cNvPr id="114" name="TextBox 113"/>
          <p:cNvSpPr txBox="1"/>
          <p:nvPr/>
        </p:nvSpPr>
        <p:spPr>
          <a:xfrm>
            <a:off x="6816751" y="5297238"/>
            <a:ext cx="533926" cy="461665"/>
          </a:xfrm>
          <a:prstGeom prst="rect">
            <a:avLst/>
          </a:prstGeom>
          <a:noFill/>
        </p:spPr>
        <p:txBody>
          <a:bodyPr wrap="square" rtlCol="0">
            <a:spAutoFit/>
          </a:bodyPr>
          <a:lstStyle/>
          <a:p>
            <a:r>
              <a:rPr lang="en-US" sz="2400" dirty="0"/>
              <a:t>-1</a:t>
            </a:r>
          </a:p>
        </p:txBody>
      </p:sp>
      <p:sp>
        <p:nvSpPr>
          <p:cNvPr id="115" name="TextBox 114"/>
          <p:cNvSpPr txBox="1"/>
          <p:nvPr/>
        </p:nvSpPr>
        <p:spPr>
          <a:xfrm>
            <a:off x="6498813" y="5287385"/>
            <a:ext cx="533926" cy="461665"/>
          </a:xfrm>
          <a:prstGeom prst="rect">
            <a:avLst/>
          </a:prstGeom>
          <a:noFill/>
        </p:spPr>
        <p:txBody>
          <a:bodyPr wrap="square" rtlCol="0">
            <a:spAutoFit/>
          </a:bodyPr>
          <a:lstStyle/>
          <a:p>
            <a:r>
              <a:rPr lang="en-US" sz="2400" dirty="0"/>
              <a:t>-2</a:t>
            </a:r>
          </a:p>
        </p:txBody>
      </p:sp>
      <p:sp>
        <p:nvSpPr>
          <p:cNvPr id="116" name="TextBox 115"/>
          <p:cNvSpPr txBox="1"/>
          <p:nvPr/>
        </p:nvSpPr>
        <p:spPr>
          <a:xfrm>
            <a:off x="6137115" y="5297238"/>
            <a:ext cx="533926" cy="461665"/>
          </a:xfrm>
          <a:prstGeom prst="rect">
            <a:avLst/>
          </a:prstGeom>
          <a:noFill/>
        </p:spPr>
        <p:txBody>
          <a:bodyPr wrap="square" rtlCol="0">
            <a:spAutoFit/>
          </a:bodyPr>
          <a:lstStyle/>
          <a:p>
            <a:r>
              <a:rPr lang="en-US" sz="2400" dirty="0"/>
              <a:t>-3</a:t>
            </a:r>
          </a:p>
        </p:txBody>
      </p:sp>
      <p:sp>
        <p:nvSpPr>
          <p:cNvPr id="117" name="TextBox 116"/>
          <p:cNvSpPr txBox="1"/>
          <p:nvPr/>
        </p:nvSpPr>
        <p:spPr>
          <a:xfrm>
            <a:off x="5754680" y="5308998"/>
            <a:ext cx="533926" cy="461665"/>
          </a:xfrm>
          <a:prstGeom prst="rect">
            <a:avLst/>
          </a:prstGeom>
          <a:noFill/>
        </p:spPr>
        <p:txBody>
          <a:bodyPr wrap="square" rtlCol="0">
            <a:spAutoFit/>
          </a:bodyPr>
          <a:lstStyle/>
          <a:p>
            <a:r>
              <a:rPr lang="en-US" sz="2400" dirty="0"/>
              <a:t>-4</a:t>
            </a:r>
          </a:p>
        </p:txBody>
      </p:sp>
      <p:sp>
        <p:nvSpPr>
          <p:cNvPr id="118" name="TextBox 117"/>
          <p:cNvSpPr txBox="1"/>
          <p:nvPr/>
        </p:nvSpPr>
        <p:spPr>
          <a:xfrm>
            <a:off x="5564180" y="3603365"/>
            <a:ext cx="381000" cy="461665"/>
          </a:xfrm>
          <a:prstGeom prst="rect">
            <a:avLst/>
          </a:prstGeom>
          <a:noFill/>
        </p:spPr>
        <p:txBody>
          <a:bodyPr wrap="square" rtlCol="0">
            <a:spAutoFit/>
          </a:bodyPr>
          <a:lstStyle/>
          <a:p>
            <a:r>
              <a:rPr lang="en-US" sz="2400" dirty="0"/>
              <a:t>0</a:t>
            </a:r>
          </a:p>
        </p:txBody>
      </p:sp>
      <p:sp>
        <p:nvSpPr>
          <p:cNvPr id="119" name="TextBox 118"/>
          <p:cNvSpPr txBox="1"/>
          <p:nvPr/>
        </p:nvSpPr>
        <p:spPr>
          <a:xfrm>
            <a:off x="5564180" y="3298300"/>
            <a:ext cx="381000" cy="461665"/>
          </a:xfrm>
          <a:prstGeom prst="rect">
            <a:avLst/>
          </a:prstGeom>
          <a:noFill/>
        </p:spPr>
        <p:txBody>
          <a:bodyPr wrap="square" rtlCol="0">
            <a:spAutoFit/>
          </a:bodyPr>
          <a:lstStyle/>
          <a:p>
            <a:r>
              <a:rPr lang="en-US" sz="2400" dirty="0"/>
              <a:t>1</a:t>
            </a:r>
          </a:p>
        </p:txBody>
      </p:sp>
      <p:sp>
        <p:nvSpPr>
          <p:cNvPr id="120" name="TextBox 119"/>
          <p:cNvSpPr txBox="1"/>
          <p:nvPr/>
        </p:nvSpPr>
        <p:spPr>
          <a:xfrm>
            <a:off x="5564180" y="2871845"/>
            <a:ext cx="381000" cy="461665"/>
          </a:xfrm>
          <a:prstGeom prst="rect">
            <a:avLst/>
          </a:prstGeom>
          <a:noFill/>
        </p:spPr>
        <p:txBody>
          <a:bodyPr wrap="square" rtlCol="0">
            <a:spAutoFit/>
          </a:bodyPr>
          <a:lstStyle/>
          <a:p>
            <a:r>
              <a:rPr lang="en-US" sz="2400" dirty="0"/>
              <a:t>2</a:t>
            </a:r>
          </a:p>
        </p:txBody>
      </p:sp>
      <p:sp>
        <p:nvSpPr>
          <p:cNvPr id="121" name="TextBox 120"/>
          <p:cNvSpPr txBox="1"/>
          <p:nvPr/>
        </p:nvSpPr>
        <p:spPr>
          <a:xfrm>
            <a:off x="5564180" y="2506085"/>
            <a:ext cx="381000" cy="461665"/>
          </a:xfrm>
          <a:prstGeom prst="rect">
            <a:avLst/>
          </a:prstGeom>
          <a:noFill/>
        </p:spPr>
        <p:txBody>
          <a:bodyPr wrap="square" rtlCol="0">
            <a:spAutoFit/>
          </a:bodyPr>
          <a:lstStyle/>
          <a:p>
            <a:r>
              <a:rPr lang="en-US" sz="2400" dirty="0"/>
              <a:t>3</a:t>
            </a:r>
          </a:p>
        </p:txBody>
      </p:sp>
      <p:sp>
        <p:nvSpPr>
          <p:cNvPr id="122" name="TextBox 121"/>
          <p:cNvSpPr txBox="1"/>
          <p:nvPr/>
        </p:nvSpPr>
        <p:spPr>
          <a:xfrm>
            <a:off x="5564180" y="2140325"/>
            <a:ext cx="381000" cy="461665"/>
          </a:xfrm>
          <a:prstGeom prst="rect">
            <a:avLst/>
          </a:prstGeom>
          <a:noFill/>
        </p:spPr>
        <p:txBody>
          <a:bodyPr wrap="square" rtlCol="0">
            <a:spAutoFit/>
          </a:bodyPr>
          <a:lstStyle/>
          <a:p>
            <a:r>
              <a:rPr lang="en-US" sz="2400" dirty="0"/>
              <a:t>4</a:t>
            </a:r>
          </a:p>
        </p:txBody>
      </p:sp>
      <p:sp>
        <p:nvSpPr>
          <p:cNvPr id="123" name="TextBox 122"/>
          <p:cNvSpPr txBox="1"/>
          <p:nvPr/>
        </p:nvSpPr>
        <p:spPr>
          <a:xfrm>
            <a:off x="5487717" y="3921173"/>
            <a:ext cx="533926" cy="461665"/>
          </a:xfrm>
          <a:prstGeom prst="rect">
            <a:avLst/>
          </a:prstGeom>
          <a:noFill/>
        </p:spPr>
        <p:txBody>
          <a:bodyPr wrap="square" rtlCol="0">
            <a:spAutoFit/>
          </a:bodyPr>
          <a:lstStyle/>
          <a:p>
            <a:r>
              <a:rPr lang="en-US" sz="2400" dirty="0"/>
              <a:t>-1</a:t>
            </a:r>
          </a:p>
        </p:txBody>
      </p:sp>
      <p:sp>
        <p:nvSpPr>
          <p:cNvPr id="124" name="TextBox 123"/>
          <p:cNvSpPr txBox="1"/>
          <p:nvPr/>
        </p:nvSpPr>
        <p:spPr>
          <a:xfrm>
            <a:off x="5487717" y="4334885"/>
            <a:ext cx="533926" cy="461665"/>
          </a:xfrm>
          <a:prstGeom prst="rect">
            <a:avLst/>
          </a:prstGeom>
          <a:noFill/>
        </p:spPr>
        <p:txBody>
          <a:bodyPr wrap="square" rtlCol="0">
            <a:spAutoFit/>
          </a:bodyPr>
          <a:lstStyle/>
          <a:p>
            <a:r>
              <a:rPr lang="en-US" sz="2400" dirty="0"/>
              <a:t>-2</a:t>
            </a:r>
          </a:p>
        </p:txBody>
      </p:sp>
      <p:sp>
        <p:nvSpPr>
          <p:cNvPr id="125" name="TextBox 124"/>
          <p:cNvSpPr txBox="1"/>
          <p:nvPr/>
        </p:nvSpPr>
        <p:spPr>
          <a:xfrm>
            <a:off x="5487717" y="4698661"/>
            <a:ext cx="533926" cy="461665"/>
          </a:xfrm>
          <a:prstGeom prst="rect">
            <a:avLst/>
          </a:prstGeom>
          <a:noFill/>
        </p:spPr>
        <p:txBody>
          <a:bodyPr wrap="square" rtlCol="0">
            <a:spAutoFit/>
          </a:bodyPr>
          <a:lstStyle/>
          <a:p>
            <a:r>
              <a:rPr lang="en-US" sz="2400" dirty="0"/>
              <a:t>-3</a:t>
            </a:r>
          </a:p>
        </p:txBody>
      </p:sp>
      <p:sp>
        <p:nvSpPr>
          <p:cNvPr id="126" name="TextBox 125"/>
          <p:cNvSpPr txBox="1"/>
          <p:nvPr/>
        </p:nvSpPr>
        <p:spPr>
          <a:xfrm>
            <a:off x="5487717" y="5031198"/>
            <a:ext cx="533926" cy="461665"/>
          </a:xfrm>
          <a:prstGeom prst="rect">
            <a:avLst/>
          </a:prstGeom>
          <a:noFill/>
        </p:spPr>
        <p:txBody>
          <a:bodyPr wrap="square" rtlCol="0">
            <a:spAutoFit/>
          </a:bodyPr>
          <a:lstStyle/>
          <a:p>
            <a:r>
              <a:rPr lang="en-US" sz="2400" dirty="0"/>
              <a:t>-4</a:t>
            </a:r>
          </a:p>
        </p:txBody>
      </p:sp>
      <p:sp>
        <p:nvSpPr>
          <p:cNvPr id="127" name="TextBox 126"/>
          <p:cNvSpPr txBox="1"/>
          <p:nvPr/>
        </p:nvSpPr>
        <p:spPr>
          <a:xfrm>
            <a:off x="5041554" y="3613222"/>
            <a:ext cx="670560" cy="461665"/>
          </a:xfrm>
          <a:prstGeom prst="rect">
            <a:avLst/>
          </a:prstGeom>
          <a:noFill/>
        </p:spPr>
        <p:txBody>
          <a:bodyPr wrap="square" rtlCol="0">
            <a:spAutoFit/>
          </a:bodyPr>
          <a:lstStyle/>
          <a:p>
            <a:r>
              <a:rPr lang="en-US" sz="2400" dirty="0"/>
              <a:t>f(x)</a:t>
            </a:r>
          </a:p>
        </p:txBody>
      </p:sp>
      <mc:AlternateContent xmlns:mc="http://schemas.openxmlformats.org/markup-compatibility/2006" xmlns:a14="http://schemas.microsoft.com/office/drawing/2010/main">
        <mc:Choice Requires="a14">
          <p:sp>
            <p:nvSpPr>
              <p:cNvPr id="128" name="TextBox 127"/>
              <p:cNvSpPr txBox="1"/>
              <p:nvPr/>
            </p:nvSpPr>
            <p:spPr>
              <a:xfrm>
                <a:off x="1447800" y="1321338"/>
                <a:ext cx="6983866" cy="1141851"/>
              </a:xfrm>
              <a:prstGeom prst="rect">
                <a:avLst/>
              </a:prstGeom>
              <a:noFill/>
            </p:spPr>
            <p:txBody>
              <a:bodyPr wrap="square" rtlCol="0">
                <a:spAutoFit/>
              </a:bodyPr>
              <a:lstStyle/>
              <a:p>
                <a:r>
                  <a:rPr lang="en-US" sz="2800" dirty="0"/>
                  <a:t>Consider </a:t>
                </a:r>
                <a14:m>
                  <m:oMath xmlns:m="http://schemas.openxmlformats.org/officeDocument/2006/math">
                    <m:r>
                      <a:rPr lang="en-US" sz="2800" i="1" dirty="0" smtClean="0">
                        <a:latin typeface="Cambria Math"/>
                      </a:rPr>
                      <m:t>𝑓</m:t>
                    </m:r>
                    <m:r>
                      <a:rPr lang="en-US" sz="2800" i="1" dirty="0" smtClean="0">
                        <a:latin typeface="Cambria Math"/>
                      </a:rPr>
                      <m:t>(</m:t>
                    </m:r>
                    <m:r>
                      <a:rPr lang="en-US" sz="2800" i="1" dirty="0" smtClean="0">
                        <a:latin typeface="Cambria Math"/>
                      </a:rPr>
                      <m:t>𝑥</m:t>
                    </m:r>
                    <m:r>
                      <a:rPr lang="en-US" sz="2800" i="1" dirty="0" smtClean="0">
                        <a:latin typeface="Cambria Math"/>
                      </a:rPr>
                      <m:t>) = </m:t>
                    </m:r>
                    <m:f>
                      <m:fPr>
                        <m:ctrlPr>
                          <a:rPr lang="en-US" sz="2800" i="1" dirty="0" smtClean="0">
                            <a:latin typeface="Cambria Math"/>
                          </a:rPr>
                        </m:ctrlPr>
                      </m:fPr>
                      <m:num>
                        <m:r>
                          <a:rPr lang="en-US" sz="2800" i="1" dirty="0" smtClean="0">
                            <a:latin typeface="Cambria Math"/>
                          </a:rPr>
                          <m:t>𝑥</m:t>
                        </m:r>
                      </m:num>
                      <m:den>
                        <m:d>
                          <m:dPr>
                            <m:begChr m:val="|"/>
                            <m:endChr m:val="|"/>
                            <m:ctrlPr>
                              <a:rPr lang="en-US" sz="2800" i="1" dirty="0" smtClean="0">
                                <a:latin typeface="Cambria Math"/>
                              </a:rPr>
                            </m:ctrlPr>
                          </m:dPr>
                          <m:e>
                            <m:r>
                              <a:rPr lang="en-US" sz="2800" b="0" i="1" dirty="0" smtClean="0">
                                <a:latin typeface="Cambria Math"/>
                              </a:rPr>
                              <m:t>𝑥</m:t>
                            </m:r>
                          </m:e>
                        </m:d>
                      </m:den>
                    </m:f>
                  </m:oMath>
                </a14:m>
                <a:r>
                  <a:rPr lang="en-US" sz="2800" dirty="0"/>
                  <a:t>. </a:t>
                </a:r>
                <a14:m>
                  <m:oMath xmlns:m="http://schemas.openxmlformats.org/officeDocument/2006/math">
                    <m:r>
                      <a:rPr lang="en-US" sz="2800" i="1" dirty="0" smtClean="0">
                        <a:latin typeface="Cambria Math"/>
                      </a:rPr>
                      <m:t>𝑓</m:t>
                    </m:r>
                    <m:d>
                      <m:dPr>
                        <m:ctrlPr>
                          <a:rPr lang="en-US" sz="2800" i="1" dirty="0" smtClean="0">
                            <a:latin typeface="Cambria Math"/>
                          </a:rPr>
                        </m:ctrlPr>
                      </m:dPr>
                      <m:e>
                        <m:r>
                          <a:rPr lang="en-US" sz="2800" b="0" i="1" dirty="0" smtClean="0">
                            <a:latin typeface="Cambria Math"/>
                          </a:rPr>
                          <m:t>0</m:t>
                        </m:r>
                      </m:e>
                    </m:d>
                    <m:r>
                      <a:rPr lang="en-US" sz="2800" i="1" dirty="0" smtClean="0">
                        <a:latin typeface="Cambria Math"/>
                      </a:rPr>
                      <m:t> </m:t>
                    </m:r>
                  </m:oMath>
                </a14:m>
                <a:r>
                  <a:rPr lang="en-US" sz="2800" dirty="0"/>
                  <a:t>is undefined. As </a:t>
                </a:r>
                <a14:m>
                  <m:oMath xmlns:m="http://schemas.openxmlformats.org/officeDocument/2006/math">
                    <m:r>
                      <a:rPr lang="en-US" sz="2800" i="1" dirty="0" smtClean="0">
                        <a:latin typeface="Cambria Math"/>
                      </a:rPr>
                      <m:t>𝑥</m:t>
                    </m:r>
                    <m:r>
                      <a:rPr lang="en-US" sz="2800" b="0" i="1" dirty="0" smtClean="0">
                        <a:latin typeface="Cambria Math"/>
                      </a:rPr>
                      <m:t>→</m:t>
                    </m:r>
                    <m:sSup>
                      <m:sSupPr>
                        <m:ctrlPr>
                          <a:rPr lang="en-US" sz="2800" b="0" i="1" dirty="0" smtClean="0">
                            <a:latin typeface="Cambria Math"/>
                          </a:rPr>
                        </m:ctrlPr>
                      </m:sSupPr>
                      <m:e>
                        <m:r>
                          <a:rPr lang="en-US" sz="2800" b="0" i="1" dirty="0" smtClean="0">
                            <a:latin typeface="Cambria Math"/>
                          </a:rPr>
                          <m:t>0</m:t>
                        </m:r>
                      </m:e>
                      <m:sup>
                        <m:r>
                          <a:rPr lang="en-US" sz="2800" b="0" i="1" dirty="0" smtClean="0">
                            <a:latin typeface="Cambria Math"/>
                          </a:rPr>
                          <m:t>−</m:t>
                        </m:r>
                      </m:sup>
                    </m:sSup>
                  </m:oMath>
                </a14:m>
                <a:r>
                  <a:rPr lang="en-US" sz="2800" dirty="0"/>
                  <a:t>, </a:t>
                </a:r>
                <a14:m>
                  <m:oMath xmlns:m="http://schemas.openxmlformats.org/officeDocument/2006/math">
                    <m:r>
                      <a:rPr lang="en-US" sz="2800" i="1" dirty="0" smtClean="0">
                        <a:latin typeface="Cambria Math"/>
                      </a:rPr>
                      <m:t>𝑓</m:t>
                    </m:r>
                    <m:r>
                      <a:rPr lang="en-US" sz="2800" i="1" dirty="0" smtClean="0">
                        <a:latin typeface="Cambria Math"/>
                      </a:rPr>
                      <m:t>(</m:t>
                    </m:r>
                    <m:r>
                      <a:rPr lang="en-US" sz="2800" b="0" i="1" dirty="0" smtClean="0">
                        <a:latin typeface="Cambria Math"/>
                      </a:rPr>
                      <m:t>𝑥</m:t>
                    </m:r>
                    <m:r>
                      <a:rPr lang="en-US" sz="2800" b="0" i="1" dirty="0" smtClean="0">
                        <a:latin typeface="Cambria Math"/>
                      </a:rPr>
                      <m:t>)=−</m:t>
                    </m:r>
                    <m:r>
                      <a:rPr lang="en-US" sz="2800" b="0" i="1" dirty="0" smtClean="0">
                        <a:latin typeface="Cambria Math"/>
                      </a:rPr>
                      <m:t>1</m:t>
                    </m:r>
                  </m:oMath>
                </a14:m>
                <a:endParaRPr lang="en-US" sz="2800" dirty="0"/>
              </a:p>
            </p:txBody>
          </p:sp>
        </mc:Choice>
        <mc:Fallback xmlns="">
          <p:sp>
            <p:nvSpPr>
              <p:cNvPr id="128" name="TextBox 127"/>
              <p:cNvSpPr txBox="1">
                <a:spLocks noRot="1" noChangeAspect="1" noMove="1" noResize="1" noEditPoints="1" noAdjustHandles="1" noChangeArrowheads="1" noChangeShapeType="1" noTextEdit="1"/>
              </p:cNvSpPr>
              <p:nvPr/>
            </p:nvSpPr>
            <p:spPr>
              <a:xfrm>
                <a:off x="1447800" y="1321338"/>
                <a:ext cx="6983866" cy="1141851"/>
              </a:xfrm>
              <a:prstGeom prst="rect">
                <a:avLst/>
              </a:prstGeom>
              <a:blipFill>
                <a:blip r:embed="rId3"/>
                <a:stretch>
                  <a:fillRect l="-1834" t="-2139" r="-1135" b="-13904"/>
                </a:stretch>
              </a:blipFill>
            </p:spPr>
            <p:txBody>
              <a:bodyPr/>
              <a:lstStyle/>
              <a:p>
                <a:r>
                  <a:rPr lang="en-US">
                    <a:noFill/>
                  </a:rPr>
                  <a:t> </a:t>
                </a:r>
              </a:p>
            </p:txBody>
          </p:sp>
        </mc:Fallback>
      </mc:AlternateContent>
      <p:graphicFrame>
        <p:nvGraphicFramePr>
          <p:cNvPr id="131" name="Table 130"/>
          <p:cNvGraphicFramePr>
            <a:graphicFrameLocks noGrp="1"/>
          </p:cNvGraphicFramePr>
          <p:nvPr>
            <p:extLst>
              <p:ext uri="{D42A27DB-BD31-4B8C-83A1-F6EECF244321}">
                <p14:modId xmlns:p14="http://schemas.microsoft.com/office/powerpoint/2010/main" val="2335527354"/>
              </p:ext>
            </p:extLst>
          </p:nvPr>
        </p:nvGraphicFramePr>
        <p:xfrm>
          <a:off x="1447800" y="2635318"/>
          <a:ext cx="3898554" cy="741680"/>
        </p:xfrm>
        <a:graphic>
          <a:graphicData uri="http://schemas.openxmlformats.org/drawingml/2006/table">
            <a:tbl>
              <a:tblPr firstRow="1" bandRow="1">
                <a:tableStyleId>{5C22544A-7EE6-4342-B048-85BDC9FD1C3A}</a:tableStyleId>
              </a:tblPr>
              <a:tblGrid>
                <a:gridCol w="649759">
                  <a:extLst>
                    <a:ext uri="{9D8B030D-6E8A-4147-A177-3AD203B41FA5}">
                      <a16:colId xmlns:a16="http://schemas.microsoft.com/office/drawing/2014/main" xmlns="" val="20000"/>
                    </a:ext>
                  </a:extLst>
                </a:gridCol>
                <a:gridCol w="649759">
                  <a:extLst>
                    <a:ext uri="{9D8B030D-6E8A-4147-A177-3AD203B41FA5}">
                      <a16:colId xmlns:a16="http://schemas.microsoft.com/office/drawing/2014/main" xmlns="" val="20001"/>
                    </a:ext>
                  </a:extLst>
                </a:gridCol>
                <a:gridCol w="649759">
                  <a:extLst>
                    <a:ext uri="{9D8B030D-6E8A-4147-A177-3AD203B41FA5}">
                      <a16:colId xmlns:a16="http://schemas.microsoft.com/office/drawing/2014/main" xmlns="" val="20002"/>
                    </a:ext>
                  </a:extLst>
                </a:gridCol>
                <a:gridCol w="649759">
                  <a:extLst>
                    <a:ext uri="{9D8B030D-6E8A-4147-A177-3AD203B41FA5}">
                      <a16:colId xmlns:a16="http://schemas.microsoft.com/office/drawing/2014/main" xmlns="" val="20003"/>
                    </a:ext>
                  </a:extLst>
                </a:gridCol>
                <a:gridCol w="649759">
                  <a:extLst>
                    <a:ext uri="{9D8B030D-6E8A-4147-A177-3AD203B41FA5}">
                      <a16:colId xmlns:a16="http://schemas.microsoft.com/office/drawing/2014/main" xmlns="" val="20004"/>
                    </a:ext>
                  </a:extLst>
                </a:gridCol>
                <a:gridCol w="649759">
                  <a:extLst>
                    <a:ext uri="{9D8B030D-6E8A-4147-A177-3AD203B41FA5}">
                      <a16:colId xmlns:a16="http://schemas.microsoft.com/office/drawing/2014/main" xmlns="" val="20005"/>
                    </a:ext>
                  </a:extLst>
                </a:gridCol>
              </a:tblGrid>
              <a:tr h="370840">
                <a:tc>
                  <a:txBody>
                    <a:bodyPr/>
                    <a:lstStyle/>
                    <a:p>
                      <a:pPr algn="ctr"/>
                      <a:r>
                        <a:rPr lang="en-US" sz="1200" b="0"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-.0001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370840">
                <a:tc>
                  <a:txBody>
                    <a:bodyPr/>
                    <a:lstStyle/>
                    <a:p>
                      <a:pPr algn="ctr"/>
                      <a:r>
                        <a:rPr lang="en-US" sz="1200" dirty="0">
                          <a:solidFill>
                            <a:schemeClr val="tx1"/>
                          </a:solidFill>
                        </a:rPr>
                        <a:t>f(x)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8" name="Oval 7"/>
          <p:cNvSpPr/>
          <p:nvPr/>
        </p:nvSpPr>
        <p:spPr>
          <a:xfrm>
            <a:off x="7350677" y="4108518"/>
            <a:ext cx="182880" cy="1828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9" name="Straight Connector 128"/>
          <p:cNvCxnSpPr/>
          <p:nvPr/>
        </p:nvCxnSpPr>
        <p:spPr>
          <a:xfrm>
            <a:off x="7416104" y="3468438"/>
            <a:ext cx="1511914"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Oval 105"/>
          <p:cNvSpPr/>
          <p:nvPr/>
        </p:nvSpPr>
        <p:spPr>
          <a:xfrm>
            <a:off x="7364867" y="3376998"/>
            <a:ext cx="182880" cy="1828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0" name="TextBox 129"/>
              <p:cNvSpPr txBox="1"/>
              <p:nvPr/>
            </p:nvSpPr>
            <p:spPr>
              <a:xfrm>
                <a:off x="1329298" y="3569742"/>
                <a:ext cx="4210445" cy="523220"/>
              </a:xfrm>
              <a:prstGeom prst="rect">
                <a:avLst/>
              </a:prstGeom>
              <a:noFill/>
            </p:spPr>
            <p:txBody>
              <a:bodyPr wrap="square" rtlCol="0">
                <a:spAutoFit/>
              </a:bodyPr>
              <a:lstStyle/>
              <a:p>
                <a:r>
                  <a:rPr lang="en-US" sz="2800" dirty="0"/>
                  <a:t>As </a:t>
                </a:r>
                <a14:m>
                  <m:oMath xmlns:m="http://schemas.openxmlformats.org/officeDocument/2006/math">
                    <m:r>
                      <a:rPr lang="en-US" sz="2800" dirty="0">
                        <a:latin typeface="Cambria Math" panose="02040503050406030204" pitchFamily="18" charset="0"/>
                      </a:rPr>
                      <m:t>𝑥</m:t>
                    </m:r>
                    <m:r>
                      <a:rPr lang="en-US" sz="2800" dirty="0">
                        <a:latin typeface="Cambria Math" panose="02040503050406030204" pitchFamily="18" charset="0"/>
                      </a:rPr>
                      <m:t>→</m:t>
                    </m:r>
                    <m:sSup>
                      <m:sSupPr>
                        <m:ctrlPr>
                          <a:rPr lang="en-US" sz="2800" i="1" dirty="0">
                            <a:latin typeface="Cambria Math"/>
                          </a:rPr>
                        </m:ctrlPr>
                      </m:sSupPr>
                      <m:e>
                        <m:r>
                          <a:rPr lang="en-US" sz="2800" dirty="0">
                            <a:latin typeface="Cambria Math" panose="02040503050406030204" pitchFamily="18" charset="0"/>
                          </a:rPr>
                          <m:t>0</m:t>
                        </m:r>
                      </m:e>
                      <m:sup>
                        <m:r>
                          <a:rPr lang="en-US" sz="2800" dirty="0">
                            <a:latin typeface="Cambria Math" panose="02040503050406030204" pitchFamily="18" charset="0"/>
                          </a:rPr>
                          <m:t>+</m:t>
                        </m:r>
                      </m:sup>
                    </m:sSup>
                  </m:oMath>
                </a14:m>
                <a:r>
                  <a:rPr lang="en-US" sz="2800" dirty="0"/>
                  <a:t>, </a:t>
                </a:r>
                <a14:m>
                  <m:oMath xmlns:m="http://schemas.openxmlformats.org/officeDocument/2006/math">
                    <m:r>
                      <a:rPr lang="en-US" sz="2800" dirty="0">
                        <a:latin typeface="Cambria Math" panose="02040503050406030204" pitchFamily="18" charset="0"/>
                      </a:rPr>
                      <m:t>𝑓</m:t>
                    </m:r>
                    <m:r>
                      <a:rPr lang="en-US" sz="2800" dirty="0">
                        <a:latin typeface="Cambria Math" panose="02040503050406030204" pitchFamily="18" charset="0"/>
                      </a:rPr>
                      <m:t>(</m:t>
                    </m:r>
                    <m:r>
                      <a:rPr lang="en-US" sz="2800" dirty="0">
                        <a:latin typeface="Cambria Math" panose="02040503050406030204" pitchFamily="18" charset="0"/>
                      </a:rPr>
                      <m:t>𝑥</m:t>
                    </m:r>
                    <m:r>
                      <a:rPr lang="en-US" sz="2800" dirty="0">
                        <a:latin typeface="Cambria Math" panose="02040503050406030204" pitchFamily="18" charset="0"/>
                      </a:rPr>
                      <m:t>)=</m:t>
                    </m:r>
                    <m:r>
                      <a:rPr lang="en-US" sz="2800" dirty="0">
                        <a:latin typeface="Cambria Math" panose="02040503050406030204" pitchFamily="18" charset="0"/>
                      </a:rPr>
                      <m:t>1</m:t>
                    </m:r>
                  </m:oMath>
                </a14:m>
                <a:endParaRPr lang="en-US" sz="2800" dirty="0"/>
              </a:p>
            </p:txBody>
          </p:sp>
        </mc:Choice>
        <mc:Fallback xmlns="">
          <p:sp>
            <p:nvSpPr>
              <p:cNvPr id="130" name="TextBox 129"/>
              <p:cNvSpPr txBox="1">
                <a:spLocks noRot="1" noChangeAspect="1" noMove="1" noResize="1" noEditPoints="1" noAdjustHandles="1" noChangeArrowheads="1" noChangeShapeType="1" noTextEdit="1"/>
              </p:cNvSpPr>
              <p:nvPr/>
            </p:nvSpPr>
            <p:spPr>
              <a:xfrm>
                <a:off x="1329298" y="3569742"/>
                <a:ext cx="4210445" cy="523220"/>
              </a:xfrm>
              <a:prstGeom prst="rect">
                <a:avLst/>
              </a:prstGeom>
              <a:blipFill>
                <a:blip r:embed="rId4"/>
                <a:stretch>
                  <a:fillRect l="-2894" t="-12941" b="-32941"/>
                </a:stretch>
              </a:blipFill>
            </p:spPr>
            <p:txBody>
              <a:bodyPr/>
              <a:lstStyle/>
              <a:p>
                <a:r>
                  <a:rPr lang="en-US">
                    <a:noFill/>
                  </a:rPr>
                  <a:t> </a:t>
                </a:r>
              </a:p>
            </p:txBody>
          </p:sp>
        </mc:Fallback>
      </mc:AlternateContent>
      <p:graphicFrame>
        <p:nvGraphicFramePr>
          <p:cNvPr id="133" name="Table 132"/>
          <p:cNvGraphicFramePr>
            <a:graphicFrameLocks noGrp="1"/>
          </p:cNvGraphicFramePr>
          <p:nvPr>
            <p:extLst>
              <p:ext uri="{D42A27DB-BD31-4B8C-83A1-F6EECF244321}">
                <p14:modId xmlns:p14="http://schemas.microsoft.com/office/powerpoint/2010/main" val="723737535"/>
              </p:ext>
            </p:extLst>
          </p:nvPr>
        </p:nvGraphicFramePr>
        <p:xfrm>
          <a:off x="1414464" y="4266396"/>
          <a:ext cx="3916650" cy="548640"/>
        </p:xfrm>
        <a:graphic>
          <a:graphicData uri="http://schemas.openxmlformats.org/drawingml/2006/table">
            <a:tbl>
              <a:tblPr firstRow="1" bandRow="1">
                <a:tableStyleId>{5C22544A-7EE6-4342-B048-85BDC9FD1C3A}</a:tableStyleId>
              </a:tblPr>
              <a:tblGrid>
                <a:gridCol w="652775">
                  <a:extLst>
                    <a:ext uri="{9D8B030D-6E8A-4147-A177-3AD203B41FA5}">
                      <a16:colId xmlns:a16="http://schemas.microsoft.com/office/drawing/2014/main" xmlns="" val="20000"/>
                    </a:ext>
                  </a:extLst>
                </a:gridCol>
                <a:gridCol w="652775">
                  <a:extLst>
                    <a:ext uri="{9D8B030D-6E8A-4147-A177-3AD203B41FA5}">
                      <a16:colId xmlns:a16="http://schemas.microsoft.com/office/drawing/2014/main" xmlns="" val="20001"/>
                    </a:ext>
                  </a:extLst>
                </a:gridCol>
                <a:gridCol w="652775">
                  <a:extLst>
                    <a:ext uri="{9D8B030D-6E8A-4147-A177-3AD203B41FA5}">
                      <a16:colId xmlns:a16="http://schemas.microsoft.com/office/drawing/2014/main" xmlns="" val="20002"/>
                    </a:ext>
                  </a:extLst>
                </a:gridCol>
                <a:gridCol w="652775">
                  <a:extLst>
                    <a:ext uri="{9D8B030D-6E8A-4147-A177-3AD203B41FA5}">
                      <a16:colId xmlns:a16="http://schemas.microsoft.com/office/drawing/2014/main" xmlns="" val="20003"/>
                    </a:ext>
                  </a:extLst>
                </a:gridCol>
                <a:gridCol w="652775">
                  <a:extLst>
                    <a:ext uri="{9D8B030D-6E8A-4147-A177-3AD203B41FA5}">
                      <a16:colId xmlns:a16="http://schemas.microsoft.com/office/drawing/2014/main" xmlns="" val="20004"/>
                    </a:ext>
                  </a:extLst>
                </a:gridCol>
                <a:gridCol w="652775">
                  <a:extLst>
                    <a:ext uri="{9D8B030D-6E8A-4147-A177-3AD203B41FA5}">
                      <a16:colId xmlns:a16="http://schemas.microsoft.com/office/drawing/2014/main" xmlns="" val="20005"/>
                    </a:ext>
                  </a:extLst>
                </a:gridCol>
              </a:tblGrid>
              <a:tr h="233715">
                <a:tc>
                  <a:txBody>
                    <a:bodyPr/>
                    <a:lstStyle/>
                    <a:p>
                      <a:pPr algn="ctr"/>
                      <a:r>
                        <a:rPr lang="en-US" sz="1200" b="0"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.0001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233715">
                <a:tc>
                  <a:txBody>
                    <a:bodyPr/>
                    <a:lstStyle/>
                    <a:p>
                      <a:pPr algn="ctr"/>
                      <a:r>
                        <a:rPr lang="en-US" sz="1200" dirty="0">
                          <a:solidFill>
                            <a:schemeClr val="tx1"/>
                          </a:solidFill>
                        </a:rPr>
                        <a:t>f(x)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mc:AlternateContent xmlns:mc="http://schemas.openxmlformats.org/markup-compatibility/2006" xmlns:a14="http://schemas.microsoft.com/office/drawing/2010/main">
        <mc:Choice Requires="a14">
          <p:sp>
            <p:nvSpPr>
              <p:cNvPr id="134" name="TextBox 133"/>
              <p:cNvSpPr txBox="1"/>
              <p:nvPr/>
            </p:nvSpPr>
            <p:spPr>
              <a:xfrm>
                <a:off x="1350711" y="6008871"/>
                <a:ext cx="8426937" cy="665182"/>
              </a:xfrm>
              <a:prstGeom prst="rect">
                <a:avLst/>
              </a:prstGeom>
              <a:noFill/>
            </p:spPr>
            <p:txBody>
              <a:bodyPr wrap="square" rtlCol="0">
                <a:spAutoFit/>
              </a:bodyPr>
              <a:lstStyle/>
              <a:p>
                <a:r>
                  <a:rPr lang="en-US" sz="2800" dirty="0"/>
                  <a:t>We write this as </a:t>
                </a:r>
                <a14:m>
                  <m:oMath xmlns:m="http://schemas.openxmlformats.org/officeDocument/2006/math">
                    <m:func>
                      <m:funcPr>
                        <m:ctrlPr>
                          <a:rPr lang="en-US" sz="2800" i="1">
                            <a:latin typeface="Cambria Math"/>
                          </a:rPr>
                        </m:ctrlPr>
                      </m:funcPr>
                      <m:fName>
                        <m:limLow>
                          <m:limLowPr>
                            <m:ctrlPr>
                              <a:rPr lang="en-US" sz="2800" i="1">
                                <a:latin typeface="Cambria Math"/>
                              </a:rPr>
                            </m:ctrlPr>
                          </m:limLowPr>
                          <m:e>
                            <m:r>
                              <m:rPr>
                                <m:sty m:val="p"/>
                              </m:rPr>
                              <a:rPr lang="en-US" sz="2800">
                                <a:latin typeface="Cambria Math" panose="02040503050406030204" pitchFamily="18" charset="0"/>
                              </a:rPr>
                              <m:t>lim</m:t>
                            </m:r>
                          </m:e>
                          <m:lim>
                            <m:r>
                              <a:rPr lang="en-US" sz="2800">
                                <a:latin typeface="Cambria Math" panose="02040503050406030204" pitchFamily="18" charset="0"/>
                              </a:rPr>
                              <m:t>𝑥</m:t>
                            </m:r>
                            <m:r>
                              <a:rPr lang="en-US" sz="2800">
                                <a:latin typeface="Cambria Math" panose="02040503050406030204" pitchFamily="18" charset="0"/>
                              </a:rPr>
                              <m:t>→</m:t>
                            </m:r>
                            <m:sSup>
                              <m:sSupPr>
                                <m:ctrlPr>
                                  <a:rPr lang="en-US" sz="2800" i="1">
                                    <a:latin typeface="Cambria Math"/>
                                  </a:rPr>
                                </m:ctrlPr>
                              </m:sSupPr>
                              <m:e>
                                <m:r>
                                  <a:rPr lang="en-US" sz="2800">
                                    <a:latin typeface="Cambria Math" panose="02040503050406030204" pitchFamily="18" charset="0"/>
                                  </a:rPr>
                                  <m:t>0</m:t>
                                </m:r>
                              </m:e>
                              <m:sup>
                                <m:r>
                                  <a:rPr lang="en-US" sz="2800">
                                    <a:latin typeface="Cambria Math" panose="02040503050406030204" pitchFamily="18" charset="0"/>
                                  </a:rPr>
                                  <m:t>−</m:t>
                                </m:r>
                              </m:sup>
                            </m:sSup>
                          </m:lim>
                        </m:limLow>
                      </m:fName>
                      <m:e>
                        <m:r>
                          <a:rPr lang="en-US" sz="2800">
                            <a:latin typeface="Cambria Math" panose="02040503050406030204" pitchFamily="18" charset="0"/>
                          </a:rPr>
                          <m:t>𝑓</m:t>
                        </m:r>
                        <m:d>
                          <m:dPr>
                            <m:ctrlPr>
                              <a:rPr lang="en-US" sz="2800" i="1">
                                <a:latin typeface="Cambria Math"/>
                              </a:rPr>
                            </m:ctrlPr>
                          </m:dPr>
                          <m:e>
                            <m:r>
                              <a:rPr lang="en-US" sz="2800">
                                <a:latin typeface="Cambria Math" panose="02040503050406030204" pitchFamily="18" charset="0"/>
                              </a:rPr>
                              <m:t>𝑥</m:t>
                            </m:r>
                          </m:e>
                        </m:d>
                        <m:r>
                          <a:rPr lang="en-US" sz="2800">
                            <a:latin typeface="Cambria Math" panose="02040503050406030204" pitchFamily="18" charset="0"/>
                          </a:rPr>
                          <m:t>=−</m:t>
                        </m:r>
                        <m:r>
                          <a:rPr lang="en-US" sz="2800">
                            <a:latin typeface="Cambria Math" panose="02040503050406030204" pitchFamily="18" charset="0"/>
                          </a:rPr>
                          <m:t>1</m:t>
                        </m:r>
                      </m:e>
                    </m:func>
                    <m:r>
                      <a:rPr lang="en-US" sz="2800">
                        <a:latin typeface="Cambria Math" panose="02040503050406030204" pitchFamily="18" charset="0"/>
                      </a:rPr>
                      <m:t>,</m:t>
                    </m:r>
                    <m:func>
                      <m:funcPr>
                        <m:ctrlPr>
                          <a:rPr lang="en-US" sz="2800" i="1">
                            <a:latin typeface="Cambria Math"/>
                          </a:rPr>
                        </m:ctrlPr>
                      </m:funcPr>
                      <m:fName>
                        <m:func>
                          <m:funcPr>
                            <m:ctrlPr>
                              <a:rPr lang="en-US" sz="2800" i="1">
                                <a:latin typeface="Cambria Math"/>
                              </a:rPr>
                            </m:ctrlPr>
                          </m:funcPr>
                          <m:fName>
                            <m:limLow>
                              <m:limLowPr>
                                <m:ctrlPr>
                                  <a:rPr lang="en-US" sz="2800" i="1">
                                    <a:latin typeface="Cambria Math"/>
                                  </a:rPr>
                                </m:ctrlPr>
                              </m:limLowPr>
                              <m:e>
                                <m:r>
                                  <m:rPr>
                                    <m:sty m:val="p"/>
                                  </m:rPr>
                                  <a:rPr lang="en-US" sz="2800">
                                    <a:latin typeface="Cambria Math" panose="02040503050406030204" pitchFamily="18" charset="0"/>
                                  </a:rPr>
                                  <m:t>lim</m:t>
                                </m:r>
                              </m:e>
                              <m:lim>
                                <m:r>
                                  <a:rPr lang="en-US" sz="2800">
                                    <a:latin typeface="Cambria Math" panose="02040503050406030204" pitchFamily="18" charset="0"/>
                                  </a:rPr>
                                  <m:t>𝑥</m:t>
                                </m:r>
                                <m:r>
                                  <a:rPr lang="en-US" sz="2800">
                                    <a:latin typeface="Cambria Math" panose="02040503050406030204" pitchFamily="18" charset="0"/>
                                  </a:rPr>
                                  <m:t>→</m:t>
                                </m:r>
                                <m:sSup>
                                  <m:sSupPr>
                                    <m:ctrlPr>
                                      <a:rPr lang="en-US" sz="2800" i="1">
                                        <a:latin typeface="Cambria Math"/>
                                      </a:rPr>
                                    </m:ctrlPr>
                                  </m:sSupPr>
                                  <m:e>
                                    <m:r>
                                      <a:rPr lang="en-US" sz="2800">
                                        <a:latin typeface="Cambria Math" panose="02040503050406030204" pitchFamily="18" charset="0"/>
                                      </a:rPr>
                                      <m:t>0</m:t>
                                    </m:r>
                                  </m:e>
                                  <m:sup>
                                    <m:r>
                                      <a:rPr lang="en-US" sz="2800">
                                        <a:latin typeface="Cambria Math" panose="02040503050406030204" pitchFamily="18" charset="0"/>
                                      </a:rPr>
                                      <m:t>+</m:t>
                                    </m:r>
                                  </m:sup>
                                </m:sSup>
                              </m:lim>
                            </m:limLow>
                          </m:fName>
                          <m:e>
                            <m:r>
                              <a:rPr lang="en-US" sz="2800">
                                <a:latin typeface="Cambria Math" panose="02040503050406030204" pitchFamily="18" charset="0"/>
                              </a:rPr>
                              <m:t>𝑓</m:t>
                            </m:r>
                            <m:r>
                              <a:rPr lang="en-US" sz="2800">
                                <a:latin typeface="Cambria Math" panose="02040503050406030204" pitchFamily="18" charset="0"/>
                              </a:rPr>
                              <m:t>(</m:t>
                            </m:r>
                            <m:r>
                              <a:rPr lang="en-US" sz="2800">
                                <a:latin typeface="Cambria Math" panose="02040503050406030204" pitchFamily="18" charset="0"/>
                              </a:rPr>
                              <m:t>𝑥</m:t>
                            </m:r>
                            <m:r>
                              <a:rPr lang="en-US" sz="2800">
                                <a:latin typeface="Cambria Math" panose="02040503050406030204" pitchFamily="18" charset="0"/>
                              </a:rPr>
                              <m:t>)</m:t>
                            </m:r>
                          </m:e>
                        </m:func>
                      </m:fName>
                      <m:e>
                        <m:r>
                          <a:rPr lang="en-US" sz="2800">
                            <a:latin typeface="Cambria Math" panose="02040503050406030204" pitchFamily="18" charset="0"/>
                          </a:rPr>
                          <m:t>=</m:t>
                        </m:r>
                        <m:r>
                          <a:rPr lang="en-US" sz="2800">
                            <a:latin typeface="Cambria Math" panose="02040503050406030204" pitchFamily="18" charset="0"/>
                          </a:rPr>
                          <m:t>1</m:t>
                        </m:r>
                      </m:e>
                    </m:func>
                  </m:oMath>
                </a14:m>
                <a:endParaRPr lang="en-US" sz="2800" dirty="0"/>
              </a:p>
            </p:txBody>
          </p:sp>
        </mc:Choice>
        <mc:Fallback xmlns="">
          <p:sp>
            <p:nvSpPr>
              <p:cNvPr id="134" name="TextBox 133"/>
              <p:cNvSpPr txBox="1">
                <a:spLocks noRot="1" noChangeAspect="1" noMove="1" noResize="1" noEditPoints="1" noAdjustHandles="1" noChangeArrowheads="1" noChangeShapeType="1" noTextEdit="1"/>
              </p:cNvSpPr>
              <p:nvPr/>
            </p:nvSpPr>
            <p:spPr>
              <a:xfrm>
                <a:off x="1350711" y="6008871"/>
                <a:ext cx="8426937" cy="665182"/>
              </a:xfrm>
              <a:prstGeom prst="rect">
                <a:avLst/>
              </a:prstGeom>
              <a:blipFill>
                <a:blip r:embed="rId5"/>
                <a:stretch>
                  <a:fillRect l="-1520" t="-11009" b="-2752"/>
                </a:stretch>
              </a:blipFill>
            </p:spPr>
            <p:txBody>
              <a:bodyPr/>
              <a:lstStyle/>
              <a:p>
                <a:r>
                  <a:rPr lang="en-US">
                    <a:noFill/>
                  </a:rPr>
                  <a:t> </a:t>
                </a:r>
              </a:p>
            </p:txBody>
          </p:sp>
        </mc:Fallback>
      </mc:AlternateContent>
      <p:sp>
        <p:nvSpPr>
          <p:cNvPr id="3" name="Slide Number Placeholder 2"/>
          <p:cNvSpPr>
            <a:spLocks noGrp="1"/>
          </p:cNvSpPr>
          <p:nvPr>
            <p:ph type="sldNum" sz="quarter" idx="11"/>
          </p:nvPr>
        </p:nvSpPr>
        <p:spPr/>
        <p:txBody>
          <a:bodyPr/>
          <a:lstStyle/>
          <a:p>
            <a:fld id="{FF2AC4D6-9D50-4D6D-A575-257D46603A57}" type="slidenum">
              <a:rPr lang="en-US" smtClean="0"/>
              <a:t>5</a:t>
            </a:fld>
            <a:endParaRPr lang="en-US"/>
          </a:p>
        </p:txBody>
      </p:sp>
    </p:spTree>
    <p:extLst>
      <p:ext uri="{BB962C8B-B14F-4D97-AF65-F5344CB8AC3E}">
        <p14:creationId xmlns:p14="http://schemas.microsoft.com/office/powerpoint/2010/main" val="56341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 Definition Summary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01725" y="1676400"/>
                <a:ext cx="8270875" cy="5181600"/>
              </a:xfrm>
            </p:spPr>
            <p:txBody>
              <a:bodyPr>
                <a:normAutofit/>
              </a:bodyPr>
              <a:lstStyle/>
              <a:p>
                <a:r>
                  <a:rPr lang="en-US" dirty="0"/>
                  <a:t>We say that </a:t>
                </a:r>
                <a14:m>
                  <m:oMath xmlns:m="http://schemas.openxmlformats.org/officeDocument/2006/math">
                    <m:func>
                      <m:funcPr>
                        <m:ctrlPr>
                          <a:rPr lang="en-US" i="1">
                            <a:latin typeface="Cambria Math"/>
                          </a:rPr>
                        </m:ctrlPr>
                      </m:funcPr>
                      <m:fName>
                        <m:limLow>
                          <m:limLowPr>
                            <m:ctrlPr>
                              <a:rPr lang="en-US" i="1">
                                <a:latin typeface="Cambria Math"/>
                              </a:rPr>
                            </m:ctrlPr>
                          </m:limLowPr>
                          <m:e>
                            <m:r>
                              <m:rPr>
                                <m:sty m:val="p"/>
                              </m:rPr>
                              <a:rPr lang="en-US">
                                <a:latin typeface="Cambria Math"/>
                              </a:rPr>
                              <m:t>lim</m:t>
                            </m:r>
                          </m:e>
                          <m:lim>
                            <m:r>
                              <a:rPr lang="en-US" i="1">
                                <a:latin typeface="Cambria Math"/>
                              </a:rPr>
                              <m:t>𝑥</m:t>
                            </m:r>
                            <m:r>
                              <a:rPr lang="en-US" i="1">
                                <a:latin typeface="Cambria Math"/>
                                <a:ea typeface="Cambria Math"/>
                              </a:rPr>
                              <m:t>→</m:t>
                            </m:r>
                            <m:sSup>
                              <m:sSupPr>
                                <m:ctrlPr>
                                  <a:rPr lang="en-US" i="1">
                                    <a:latin typeface="Cambria Math"/>
                                    <a:ea typeface="Cambria Math"/>
                                  </a:rPr>
                                </m:ctrlPr>
                              </m:sSupPr>
                              <m:e>
                                <m:r>
                                  <a:rPr lang="en-US" i="1">
                                    <a:latin typeface="Cambria Math"/>
                                    <a:ea typeface="Cambria Math"/>
                                  </a:rPr>
                                  <m:t>𝑎</m:t>
                                </m:r>
                              </m:e>
                              <m:sup>
                                <m:r>
                                  <a:rPr lang="en-US" i="1">
                                    <a:latin typeface="Cambria Math"/>
                                    <a:ea typeface="Cambria Math"/>
                                  </a:rPr>
                                  <m:t>−</m:t>
                                </m:r>
                              </m:sup>
                            </m:sSup>
                          </m:lim>
                        </m:limLow>
                      </m:fName>
                      <m:e>
                        <m:r>
                          <a:rPr lang="en-US" i="1">
                            <a:latin typeface="Cambria Math"/>
                          </a:rPr>
                          <m:t>𝑓</m:t>
                        </m:r>
                        <m:d>
                          <m:dPr>
                            <m:ctrlPr>
                              <a:rPr lang="en-US" i="1">
                                <a:latin typeface="Cambria Math"/>
                              </a:rPr>
                            </m:ctrlPr>
                          </m:dPr>
                          <m:e>
                            <m:r>
                              <a:rPr lang="en-US" i="1">
                                <a:latin typeface="Cambria Math"/>
                              </a:rPr>
                              <m:t>𝑥</m:t>
                            </m:r>
                          </m:e>
                        </m:d>
                        <m:r>
                          <a:rPr lang="en-US" i="1">
                            <a:latin typeface="Cambria Math"/>
                          </a:rPr>
                          <m:t>=</m:t>
                        </m:r>
                        <m:r>
                          <a:rPr lang="en-US" i="1">
                            <a:latin typeface="Cambria Math"/>
                          </a:rPr>
                          <m:t>𝐿</m:t>
                        </m:r>
                      </m:e>
                    </m:func>
                  </m:oMath>
                </a14:m>
                <a:r>
                  <a:rPr lang="en-US" dirty="0"/>
                  <a:t> if </a:t>
                </a:r>
                <a14:m>
                  <m:oMath xmlns:m="http://schemas.openxmlformats.org/officeDocument/2006/math">
                    <m:r>
                      <a:rPr lang="en-US" i="1" dirty="0">
                        <a:latin typeface="Cambria Math"/>
                      </a:rPr>
                      <m:t>𝑓</m:t>
                    </m:r>
                    <m:d>
                      <m:dPr>
                        <m:ctrlPr>
                          <a:rPr lang="en-US" i="1" dirty="0">
                            <a:latin typeface="Cambria Math"/>
                          </a:rPr>
                        </m:ctrlPr>
                      </m:dPr>
                      <m:e>
                        <m:r>
                          <a:rPr lang="en-US" i="1" dirty="0">
                            <a:latin typeface="Cambria Math"/>
                          </a:rPr>
                          <m:t>𝑥</m:t>
                        </m:r>
                      </m:e>
                    </m:d>
                    <m:r>
                      <a:rPr lang="en-US" i="1" dirty="0">
                        <a:latin typeface="Cambria Math"/>
                      </a:rPr>
                      <m:t>→</m:t>
                    </m:r>
                    <m:r>
                      <a:rPr lang="en-US" i="1" dirty="0">
                        <a:latin typeface="Cambria Math"/>
                      </a:rPr>
                      <m:t>𝐿</m:t>
                    </m:r>
                    <m:r>
                      <a:rPr lang="en-US" i="1" dirty="0">
                        <a:latin typeface="Cambria Math"/>
                      </a:rPr>
                      <m:t> </m:t>
                    </m:r>
                  </m:oMath>
                </a14:m>
                <a:r>
                  <a:rPr lang="en-US" dirty="0"/>
                  <a:t>as </a:t>
                </a:r>
                <a14:m>
                  <m:oMath xmlns:m="http://schemas.openxmlformats.org/officeDocument/2006/math">
                    <m:r>
                      <a:rPr lang="en-US" i="1">
                        <a:latin typeface="Cambria Math"/>
                      </a:rPr>
                      <m:t>𝑥</m:t>
                    </m:r>
                    <m:r>
                      <a:rPr lang="en-US" i="1">
                        <a:latin typeface="Cambria Math"/>
                      </a:rPr>
                      <m:t>→</m:t>
                    </m:r>
                    <m:sSup>
                      <m:sSupPr>
                        <m:ctrlPr>
                          <a:rPr lang="en-US" i="1">
                            <a:latin typeface="Cambria Math"/>
                          </a:rPr>
                        </m:ctrlPr>
                      </m:sSupPr>
                      <m:e>
                        <m:r>
                          <a:rPr lang="en-US" i="1">
                            <a:latin typeface="Cambria Math"/>
                          </a:rPr>
                          <m:t>𝑎</m:t>
                        </m:r>
                      </m:e>
                      <m:sup>
                        <m:r>
                          <a:rPr lang="en-US" i="1">
                            <a:latin typeface="Cambria Math"/>
                          </a:rPr>
                          <m:t>−</m:t>
                        </m:r>
                      </m:sup>
                    </m:sSup>
                  </m:oMath>
                </a14:m>
                <a:r>
                  <a:rPr lang="en-US" dirty="0"/>
                  <a:t> </a:t>
                </a:r>
              </a:p>
              <a:p>
                <a:r>
                  <a:rPr lang="en-US" dirty="0"/>
                  <a:t>We say that </a:t>
                </a:r>
                <a14:m>
                  <m:oMath xmlns:m="http://schemas.openxmlformats.org/officeDocument/2006/math">
                    <m:func>
                      <m:funcPr>
                        <m:ctrlPr>
                          <a:rPr lang="en-US" i="1">
                            <a:latin typeface="Cambria Math"/>
                          </a:rPr>
                        </m:ctrlPr>
                      </m:funcPr>
                      <m:fName>
                        <m:limLow>
                          <m:limLowPr>
                            <m:ctrlPr>
                              <a:rPr lang="en-US" i="1">
                                <a:latin typeface="Cambria Math"/>
                              </a:rPr>
                            </m:ctrlPr>
                          </m:limLowPr>
                          <m:e>
                            <m:r>
                              <m:rPr>
                                <m:sty m:val="p"/>
                              </m:rPr>
                              <a:rPr lang="en-US">
                                <a:latin typeface="Cambria Math"/>
                              </a:rPr>
                              <m:t>lim</m:t>
                            </m:r>
                          </m:e>
                          <m:lim>
                            <m:r>
                              <a:rPr lang="en-US" i="1">
                                <a:latin typeface="Cambria Math"/>
                              </a:rPr>
                              <m:t>𝑥</m:t>
                            </m:r>
                            <m:r>
                              <a:rPr lang="en-US" i="1">
                                <a:latin typeface="Cambria Math"/>
                                <a:ea typeface="Cambria Math"/>
                              </a:rPr>
                              <m:t>→</m:t>
                            </m:r>
                            <m:sSup>
                              <m:sSupPr>
                                <m:ctrlPr>
                                  <a:rPr lang="en-US" i="1">
                                    <a:latin typeface="Cambria Math"/>
                                    <a:ea typeface="Cambria Math"/>
                                  </a:rPr>
                                </m:ctrlPr>
                              </m:sSupPr>
                              <m:e>
                                <m:r>
                                  <a:rPr lang="en-US" i="1">
                                    <a:latin typeface="Cambria Math"/>
                                    <a:ea typeface="Cambria Math"/>
                                  </a:rPr>
                                  <m:t>𝑎</m:t>
                                </m:r>
                              </m:e>
                              <m:sup>
                                <m:r>
                                  <a:rPr lang="en-US" b="0" i="1" smtClean="0">
                                    <a:latin typeface="Cambria Math"/>
                                    <a:ea typeface="Cambria Math"/>
                                  </a:rPr>
                                  <m:t>+</m:t>
                                </m:r>
                              </m:sup>
                            </m:sSup>
                          </m:lim>
                        </m:limLow>
                      </m:fName>
                      <m:e>
                        <m:r>
                          <a:rPr lang="en-US" i="1">
                            <a:latin typeface="Cambria Math"/>
                          </a:rPr>
                          <m:t>𝑓</m:t>
                        </m:r>
                        <m:d>
                          <m:dPr>
                            <m:ctrlPr>
                              <a:rPr lang="en-US" i="1">
                                <a:latin typeface="Cambria Math"/>
                              </a:rPr>
                            </m:ctrlPr>
                          </m:dPr>
                          <m:e>
                            <m:r>
                              <a:rPr lang="en-US" i="1">
                                <a:latin typeface="Cambria Math"/>
                              </a:rPr>
                              <m:t>𝑥</m:t>
                            </m:r>
                          </m:e>
                        </m:d>
                        <m:r>
                          <a:rPr lang="en-US" i="1">
                            <a:latin typeface="Cambria Math"/>
                          </a:rPr>
                          <m:t>=</m:t>
                        </m:r>
                        <m:r>
                          <a:rPr lang="en-US" i="1">
                            <a:latin typeface="Cambria Math"/>
                          </a:rPr>
                          <m:t>𝐿</m:t>
                        </m:r>
                      </m:e>
                    </m:func>
                  </m:oMath>
                </a14:m>
                <a:r>
                  <a:rPr lang="en-US" dirty="0"/>
                  <a:t> if </a:t>
                </a:r>
                <a14:m>
                  <m:oMath xmlns:m="http://schemas.openxmlformats.org/officeDocument/2006/math">
                    <m:r>
                      <a:rPr lang="en-US" i="1" dirty="0">
                        <a:latin typeface="Cambria Math"/>
                      </a:rPr>
                      <m:t>𝑓</m:t>
                    </m:r>
                    <m:d>
                      <m:dPr>
                        <m:ctrlPr>
                          <a:rPr lang="en-US" i="1" dirty="0">
                            <a:latin typeface="Cambria Math"/>
                          </a:rPr>
                        </m:ctrlPr>
                      </m:dPr>
                      <m:e>
                        <m:r>
                          <a:rPr lang="en-US" i="1" dirty="0">
                            <a:latin typeface="Cambria Math"/>
                          </a:rPr>
                          <m:t>𝑥</m:t>
                        </m:r>
                      </m:e>
                    </m:d>
                    <m:r>
                      <a:rPr lang="en-US" i="1" dirty="0">
                        <a:latin typeface="Cambria Math"/>
                      </a:rPr>
                      <m:t>→</m:t>
                    </m:r>
                    <m:r>
                      <a:rPr lang="en-US" i="1" dirty="0">
                        <a:latin typeface="Cambria Math"/>
                      </a:rPr>
                      <m:t>𝐿</m:t>
                    </m:r>
                    <m:r>
                      <a:rPr lang="en-US" i="1" dirty="0">
                        <a:latin typeface="Cambria Math"/>
                      </a:rPr>
                      <m:t> </m:t>
                    </m:r>
                  </m:oMath>
                </a14:m>
                <a:r>
                  <a:rPr lang="en-US" dirty="0"/>
                  <a:t>as </a:t>
                </a:r>
                <a14:m>
                  <m:oMath xmlns:m="http://schemas.openxmlformats.org/officeDocument/2006/math">
                    <m:r>
                      <a:rPr lang="en-US" i="1">
                        <a:latin typeface="Cambria Math"/>
                      </a:rPr>
                      <m:t>𝑥</m:t>
                    </m:r>
                    <m:r>
                      <a:rPr lang="en-US" i="1">
                        <a:latin typeface="Cambria Math"/>
                      </a:rPr>
                      <m:t>→</m:t>
                    </m:r>
                    <m:sSup>
                      <m:sSupPr>
                        <m:ctrlPr>
                          <a:rPr lang="en-US" i="1">
                            <a:latin typeface="Cambria Math"/>
                          </a:rPr>
                        </m:ctrlPr>
                      </m:sSupPr>
                      <m:e>
                        <m:r>
                          <a:rPr lang="en-US" i="1">
                            <a:latin typeface="Cambria Math"/>
                          </a:rPr>
                          <m:t>𝑎</m:t>
                        </m:r>
                      </m:e>
                      <m:sup>
                        <m:r>
                          <a:rPr lang="en-US" b="0" i="1" smtClean="0">
                            <a:latin typeface="Cambria Math"/>
                          </a:rPr>
                          <m:t>+</m:t>
                        </m:r>
                      </m:sup>
                    </m:sSup>
                  </m:oMath>
                </a14:m>
                <a:r>
                  <a:rPr lang="en-US" dirty="0"/>
                  <a:t> </a:t>
                </a:r>
              </a:p>
              <a:p>
                <a:r>
                  <a:rPr lang="en-US" dirty="0"/>
                  <a:t>If </a:t>
                </a:r>
                <a14:m>
                  <m:oMath xmlns:m="http://schemas.openxmlformats.org/officeDocument/2006/math">
                    <m:func>
                      <m:funcPr>
                        <m:ctrlPr>
                          <a:rPr lang="en-US" i="1" smtClean="0">
                            <a:latin typeface="Cambria Math"/>
                          </a:rPr>
                        </m:ctrlPr>
                      </m:funcPr>
                      <m:fName>
                        <m:limLow>
                          <m:limLowPr>
                            <m:ctrlPr>
                              <a:rPr lang="en-US" i="1" smtClean="0">
                                <a:latin typeface="Cambria Math"/>
                              </a:rPr>
                            </m:ctrlPr>
                          </m:limLowPr>
                          <m:e>
                            <m:r>
                              <m:rPr>
                                <m:sty m:val="p"/>
                              </m:rPr>
                              <a:rPr lang="en-US" i="0" smtClean="0">
                                <a:latin typeface="Cambria Math"/>
                              </a:rPr>
                              <m:t>lim</m:t>
                            </m:r>
                          </m:e>
                          <m:lim>
                            <m:r>
                              <a:rPr lang="en-US" b="0" i="1" smtClean="0">
                                <a:latin typeface="Cambria Math"/>
                              </a:rPr>
                              <m:t>𝑥</m:t>
                            </m:r>
                            <m:r>
                              <a:rPr lang="en-US" b="0"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𝑎</m:t>
                                </m:r>
                              </m:e>
                              <m:sup>
                                <m:r>
                                  <a:rPr lang="en-US" b="0" i="1" smtClean="0">
                                    <a:latin typeface="Cambria Math"/>
                                    <a:ea typeface="Cambria Math"/>
                                  </a:rPr>
                                  <m:t>−</m:t>
                                </m:r>
                              </m:sup>
                            </m:sSup>
                          </m:lim>
                        </m:limLow>
                      </m:fName>
                      <m:e>
                        <m:r>
                          <a:rPr lang="en-US" b="0" i="1" smtClean="0">
                            <a:latin typeface="Cambria Math"/>
                          </a:rPr>
                          <m:t>𝑓</m:t>
                        </m:r>
                        <m:d>
                          <m:dPr>
                            <m:ctrlPr>
                              <a:rPr lang="en-US" b="0" i="1" smtClean="0">
                                <a:latin typeface="Cambria Math"/>
                              </a:rPr>
                            </m:ctrlPr>
                          </m:dPr>
                          <m:e>
                            <m:r>
                              <a:rPr lang="en-US" b="0" i="1" smtClean="0">
                                <a:latin typeface="Cambria Math"/>
                              </a:rPr>
                              <m:t>𝑥</m:t>
                            </m:r>
                          </m:e>
                        </m:d>
                      </m:e>
                    </m:func>
                    <m:r>
                      <a:rPr lang="en-US" b="0" i="1" smtClean="0">
                        <a:latin typeface="Cambria Math"/>
                      </a:rPr>
                      <m:t>=</m:t>
                    </m:r>
                    <m:func>
                      <m:funcPr>
                        <m:ctrlPr>
                          <a:rPr lang="en-US" i="1" smtClean="0">
                            <a:latin typeface="Cambria Math"/>
                          </a:rPr>
                        </m:ctrlPr>
                      </m:funcPr>
                      <m:fName>
                        <m:limLow>
                          <m:limLowPr>
                            <m:ctrlPr>
                              <a:rPr lang="en-US" i="1" smtClean="0">
                                <a:latin typeface="Cambria Math"/>
                              </a:rPr>
                            </m:ctrlPr>
                          </m:limLowPr>
                          <m:e>
                            <m:r>
                              <m:rPr>
                                <m:sty m:val="p"/>
                              </m:rPr>
                              <a:rPr lang="en-US" i="0" smtClean="0">
                                <a:latin typeface="Cambria Math"/>
                              </a:rPr>
                              <m:t>lim</m:t>
                            </m:r>
                          </m:e>
                          <m:lim>
                            <m:r>
                              <a:rPr lang="en-US" b="0" i="1" smtClean="0">
                                <a:latin typeface="Cambria Math"/>
                              </a:rPr>
                              <m:t>𝑥</m:t>
                            </m:r>
                            <m:r>
                              <a:rPr lang="en-US" b="0"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𝑎</m:t>
                                </m:r>
                              </m:e>
                              <m:sup>
                                <m:r>
                                  <a:rPr lang="en-US" b="0" i="1" smtClean="0">
                                    <a:latin typeface="Cambria Math"/>
                                    <a:ea typeface="Cambria Math"/>
                                  </a:rPr>
                                  <m:t>+</m:t>
                                </m:r>
                              </m:sup>
                            </m:sSup>
                          </m:lim>
                        </m:limLow>
                      </m:fName>
                      <m:e>
                        <m:r>
                          <a:rPr lang="en-US" b="0" i="1" smtClean="0">
                            <a:latin typeface="Cambria Math"/>
                          </a:rPr>
                          <m:t>𝑓</m:t>
                        </m:r>
                        <m:d>
                          <m:dPr>
                            <m:ctrlPr>
                              <a:rPr lang="en-US" b="0" i="1" smtClean="0">
                                <a:latin typeface="Cambria Math"/>
                              </a:rPr>
                            </m:ctrlPr>
                          </m:dPr>
                          <m:e>
                            <m:r>
                              <a:rPr lang="en-US" b="0" i="1" smtClean="0">
                                <a:latin typeface="Cambria Math"/>
                              </a:rPr>
                              <m:t>𝑥</m:t>
                            </m:r>
                          </m:e>
                        </m:d>
                        <m:r>
                          <a:rPr lang="en-US" b="0" i="1" smtClean="0">
                            <a:latin typeface="Cambria Math"/>
                          </a:rPr>
                          <m:t>=</m:t>
                        </m:r>
                        <m:r>
                          <a:rPr lang="en-US" b="0" i="1" smtClean="0">
                            <a:latin typeface="Cambria Math"/>
                          </a:rPr>
                          <m:t>𝐿</m:t>
                        </m:r>
                      </m:e>
                    </m:func>
                  </m:oMath>
                </a14:m>
                <a:r>
                  <a:rPr lang="en-US" dirty="0"/>
                  <a:t> (i.e. it doesn’t matter which side x approaches a from then we say that </a:t>
                </a:r>
                <a14:m>
                  <m:oMath xmlns:m="http://schemas.openxmlformats.org/officeDocument/2006/math">
                    <m:func>
                      <m:funcPr>
                        <m:ctrlPr>
                          <a:rPr lang="en-US" i="1" smtClean="0">
                            <a:latin typeface="Cambria Math"/>
                          </a:rPr>
                        </m:ctrlPr>
                      </m:funcPr>
                      <m:fName>
                        <m:limLow>
                          <m:limLowPr>
                            <m:ctrlPr>
                              <a:rPr lang="en-US" i="1" smtClean="0">
                                <a:latin typeface="Cambria Math"/>
                              </a:rPr>
                            </m:ctrlPr>
                          </m:limLowPr>
                          <m:e>
                            <m:r>
                              <m:rPr>
                                <m:sty m:val="p"/>
                              </m:rPr>
                              <a:rPr lang="en-US" i="0" smtClean="0">
                                <a:latin typeface="Cambria Math"/>
                              </a:rPr>
                              <m:t>lim</m:t>
                            </m:r>
                          </m:e>
                          <m:lim>
                            <m:r>
                              <a:rPr lang="en-US" b="0" i="1" smtClean="0">
                                <a:latin typeface="Cambria Math"/>
                              </a:rPr>
                              <m:t>𝑥</m:t>
                            </m:r>
                            <m:r>
                              <a:rPr lang="en-US" b="0" i="1" smtClean="0">
                                <a:latin typeface="Cambria Math"/>
                                <a:ea typeface="Cambria Math"/>
                              </a:rPr>
                              <m:t>→</m:t>
                            </m:r>
                            <m:r>
                              <a:rPr lang="en-US" b="0" i="1" smtClean="0">
                                <a:latin typeface="Cambria Math"/>
                                <a:ea typeface="Cambria Math"/>
                              </a:rPr>
                              <m:t>𝑎</m:t>
                            </m:r>
                          </m:lim>
                        </m:limLow>
                      </m:fName>
                      <m:e>
                        <m:r>
                          <a:rPr lang="en-US" b="0" i="1" smtClean="0">
                            <a:latin typeface="Cambria Math"/>
                          </a:rPr>
                          <m:t>𝑓</m:t>
                        </m:r>
                        <m:d>
                          <m:dPr>
                            <m:ctrlPr>
                              <a:rPr lang="en-US" b="0" i="1" smtClean="0">
                                <a:latin typeface="Cambria Math"/>
                              </a:rPr>
                            </m:ctrlPr>
                          </m:dPr>
                          <m:e>
                            <m:r>
                              <a:rPr lang="en-US" b="0" i="1" smtClean="0">
                                <a:latin typeface="Cambria Math"/>
                              </a:rPr>
                              <m:t>𝑥</m:t>
                            </m:r>
                          </m:e>
                        </m:d>
                        <m:r>
                          <a:rPr lang="en-US" b="0" i="1" smtClean="0">
                            <a:latin typeface="Cambria Math"/>
                          </a:rPr>
                          <m:t>=</m:t>
                        </m:r>
                        <m:r>
                          <a:rPr lang="en-US" b="0" i="1" smtClean="0">
                            <a:latin typeface="Cambria Math"/>
                          </a:rPr>
                          <m:t>𝐿</m:t>
                        </m:r>
                      </m:e>
                    </m:func>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01725" y="1676400"/>
                <a:ext cx="8270875" cy="5181600"/>
              </a:xfrm>
              <a:blipFill>
                <a:blip r:embed="rId2"/>
                <a:stretch>
                  <a:fillRect l="-884" t="-1647" r="-2727"/>
                </a:stretch>
              </a:blipFill>
            </p:spPr>
            <p:txBody>
              <a:bodyPr/>
              <a:lstStyle/>
              <a:p>
                <a:r>
                  <a:rPr lang="en-US">
                    <a:noFill/>
                  </a:rPr>
                  <a:t> </a:t>
                </a:r>
              </a:p>
            </p:txBody>
          </p:sp>
        </mc:Fallback>
      </mc:AlternateContent>
      <p:sp>
        <p:nvSpPr>
          <p:cNvPr id="4" name="Slide Number Placeholder 3"/>
          <p:cNvSpPr>
            <a:spLocks noGrp="1"/>
          </p:cNvSpPr>
          <p:nvPr>
            <p:ph type="sldNum" sz="quarter" idx="11"/>
          </p:nvPr>
        </p:nvSpPr>
        <p:spPr/>
        <p:txBody>
          <a:bodyPr/>
          <a:lstStyle/>
          <a:p>
            <a:fld id="{FF2AC4D6-9D50-4D6D-A575-257D46603A57}" type="slidenum">
              <a:rPr lang="en-US" smtClean="0"/>
              <a:t>6</a:t>
            </a:fld>
            <a:endParaRPr lang="en-US"/>
          </a:p>
        </p:txBody>
      </p:sp>
    </p:spTree>
    <p:extLst>
      <p:ext uri="{BB962C8B-B14F-4D97-AF65-F5344CB8AC3E}">
        <p14:creationId xmlns:p14="http://schemas.microsoft.com/office/powerpoint/2010/main" val="171938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371600" y="762000"/>
                <a:ext cx="7772400" cy="6096000"/>
              </a:xfrm>
            </p:spPr>
            <p:txBody>
              <a:bodyPr>
                <a:noAutofit/>
              </a:bodyPr>
              <a:lstStyle/>
              <a:p>
                <a:r>
                  <a:rPr lang="en-US" sz="2800" dirty="0"/>
                  <a:t>Limits can fail to exist in several ways</a:t>
                </a:r>
              </a:p>
              <a:p>
                <a:r>
                  <a:rPr lang="en-US" sz="2800" dirty="0"/>
                  <a:t>1. </a:t>
                </a:r>
                <a14:m>
                  <m:oMath xmlns:m="http://schemas.openxmlformats.org/officeDocument/2006/math">
                    <m:func>
                      <m:funcPr>
                        <m:ctrlPr>
                          <a:rPr lang="en-US" sz="2800" i="1">
                            <a:latin typeface="Cambria Math"/>
                          </a:rPr>
                        </m:ctrlPr>
                      </m:funcPr>
                      <m:fName>
                        <m:limLow>
                          <m:limLowPr>
                            <m:ctrlPr>
                              <a:rPr lang="en-US" sz="2800" i="1">
                                <a:latin typeface="Cambria Math"/>
                              </a:rPr>
                            </m:ctrlPr>
                          </m:limLowPr>
                          <m:e>
                            <m:r>
                              <m:rPr>
                                <m:sty m:val="p"/>
                              </m:rPr>
                              <a:rPr lang="en-US" sz="2800">
                                <a:latin typeface="Cambria Math"/>
                              </a:rPr>
                              <m:t>lim</m:t>
                            </m:r>
                          </m:e>
                          <m:lim>
                            <m:r>
                              <a:rPr lang="en-US" sz="2800" i="1">
                                <a:latin typeface="Cambria Math"/>
                              </a:rPr>
                              <m:t>𝑥</m:t>
                            </m:r>
                            <m:r>
                              <a:rPr lang="en-US" sz="2800" i="1">
                                <a:latin typeface="Cambria Math"/>
                                <a:ea typeface="Cambria Math"/>
                              </a:rPr>
                              <m:t>→</m:t>
                            </m:r>
                            <m:sSup>
                              <m:sSupPr>
                                <m:ctrlPr>
                                  <a:rPr lang="en-US" sz="2800" i="1">
                                    <a:latin typeface="Cambria Math"/>
                                    <a:ea typeface="Cambria Math"/>
                                  </a:rPr>
                                </m:ctrlPr>
                              </m:sSupPr>
                              <m:e>
                                <m:r>
                                  <a:rPr lang="en-US" sz="2800" i="1">
                                    <a:latin typeface="Cambria Math"/>
                                    <a:ea typeface="Cambria Math"/>
                                  </a:rPr>
                                  <m:t>𝑎</m:t>
                                </m:r>
                              </m:e>
                              <m:sup>
                                <m:r>
                                  <a:rPr lang="en-US" sz="2800" i="1">
                                    <a:latin typeface="Cambria Math"/>
                                    <a:ea typeface="Cambria Math"/>
                                  </a:rPr>
                                  <m:t>−</m:t>
                                </m:r>
                              </m:sup>
                            </m:sSup>
                          </m:lim>
                        </m:limLow>
                      </m:fName>
                      <m:e>
                        <m:r>
                          <a:rPr lang="en-US" sz="2800" i="1">
                            <a:latin typeface="Cambria Math"/>
                          </a:rPr>
                          <m:t>𝑓</m:t>
                        </m:r>
                        <m:d>
                          <m:dPr>
                            <m:ctrlPr>
                              <a:rPr lang="en-US" sz="2800" i="1">
                                <a:latin typeface="Cambria Math"/>
                              </a:rPr>
                            </m:ctrlPr>
                          </m:dPr>
                          <m:e>
                            <m:r>
                              <a:rPr lang="en-US" sz="2800" i="1">
                                <a:latin typeface="Cambria Math"/>
                              </a:rPr>
                              <m:t>𝑥</m:t>
                            </m:r>
                          </m:e>
                        </m:d>
                      </m:e>
                    </m:func>
                  </m:oMath>
                </a14:m>
                <a:r>
                  <a:rPr lang="en-US" sz="2800" dirty="0"/>
                  <a:t> or </a:t>
                </a:r>
                <a14:m>
                  <m:oMath xmlns:m="http://schemas.openxmlformats.org/officeDocument/2006/math">
                    <m:func>
                      <m:funcPr>
                        <m:ctrlPr>
                          <a:rPr lang="en-US" sz="2800" i="1">
                            <a:latin typeface="Cambria Math"/>
                          </a:rPr>
                        </m:ctrlPr>
                      </m:funcPr>
                      <m:fName>
                        <m:limLow>
                          <m:limLowPr>
                            <m:ctrlPr>
                              <a:rPr lang="en-US" sz="2800" i="1">
                                <a:latin typeface="Cambria Math"/>
                              </a:rPr>
                            </m:ctrlPr>
                          </m:limLowPr>
                          <m:e>
                            <m:r>
                              <m:rPr>
                                <m:sty m:val="p"/>
                              </m:rPr>
                              <a:rPr lang="en-US" sz="2800">
                                <a:latin typeface="Cambria Math"/>
                              </a:rPr>
                              <m:t>lim</m:t>
                            </m:r>
                          </m:e>
                          <m:lim>
                            <m:r>
                              <a:rPr lang="en-US" sz="2800" i="1">
                                <a:latin typeface="Cambria Math"/>
                              </a:rPr>
                              <m:t>𝑥</m:t>
                            </m:r>
                            <m:r>
                              <a:rPr lang="en-US" sz="2800" i="1">
                                <a:latin typeface="Cambria Math"/>
                                <a:ea typeface="Cambria Math"/>
                              </a:rPr>
                              <m:t>→</m:t>
                            </m:r>
                            <m:sSup>
                              <m:sSupPr>
                                <m:ctrlPr>
                                  <a:rPr lang="en-US" sz="2800" i="1">
                                    <a:latin typeface="Cambria Math"/>
                                    <a:ea typeface="Cambria Math"/>
                                  </a:rPr>
                                </m:ctrlPr>
                              </m:sSupPr>
                              <m:e>
                                <m:r>
                                  <a:rPr lang="en-US" sz="2800" i="1">
                                    <a:latin typeface="Cambria Math"/>
                                    <a:ea typeface="Cambria Math"/>
                                  </a:rPr>
                                  <m:t>𝑎</m:t>
                                </m:r>
                              </m:e>
                              <m:sup>
                                <m:r>
                                  <a:rPr lang="en-US" sz="2800" b="0" i="1" smtClean="0">
                                    <a:latin typeface="Cambria Math"/>
                                    <a:ea typeface="Cambria Math"/>
                                  </a:rPr>
                                  <m:t>+</m:t>
                                </m:r>
                              </m:sup>
                            </m:sSup>
                          </m:lim>
                        </m:limLow>
                      </m:fName>
                      <m:e>
                        <m:r>
                          <a:rPr lang="en-US" sz="2800" i="1">
                            <a:latin typeface="Cambria Math"/>
                          </a:rPr>
                          <m:t>𝑓</m:t>
                        </m:r>
                        <m:d>
                          <m:dPr>
                            <m:ctrlPr>
                              <a:rPr lang="en-US" sz="2800" i="1">
                                <a:latin typeface="Cambria Math"/>
                              </a:rPr>
                            </m:ctrlPr>
                          </m:dPr>
                          <m:e>
                            <m:r>
                              <a:rPr lang="en-US" sz="2800" i="1">
                                <a:latin typeface="Cambria Math"/>
                              </a:rPr>
                              <m:t>𝑥</m:t>
                            </m:r>
                          </m:e>
                        </m:d>
                      </m:e>
                    </m:func>
                  </m:oMath>
                </a14:m>
                <a:r>
                  <a:rPr lang="en-US" sz="2800" dirty="0"/>
                  <a:t> may not exist. </a:t>
                </a:r>
              </a:p>
              <a:p>
                <a:r>
                  <a:rPr lang="en-US" sz="2800" dirty="0"/>
                  <a:t>Example: </a:t>
                </a:r>
                <a14:m>
                  <m:oMath xmlns:m="http://schemas.openxmlformats.org/officeDocument/2006/math">
                    <m:func>
                      <m:funcPr>
                        <m:ctrlPr>
                          <a:rPr lang="en-US" sz="2800" i="1">
                            <a:latin typeface="Cambria Math"/>
                          </a:rPr>
                        </m:ctrlPr>
                      </m:funcPr>
                      <m:fName>
                        <m:r>
                          <m:rPr>
                            <m:sty m:val="p"/>
                          </m:rPr>
                          <a:rPr lang="en-US" sz="2800">
                            <a:latin typeface="Cambria Math"/>
                          </a:rPr>
                          <m:t>sin</m:t>
                        </m:r>
                      </m:fName>
                      <m:e>
                        <m:d>
                          <m:dPr>
                            <m:ctrlPr>
                              <a:rPr lang="en-US" sz="2800" i="1">
                                <a:latin typeface="Cambria Math"/>
                              </a:rPr>
                            </m:ctrlPr>
                          </m:dPr>
                          <m:e>
                            <m:f>
                              <m:fPr>
                                <m:ctrlPr>
                                  <a:rPr lang="en-US" sz="2800" i="1">
                                    <a:latin typeface="Cambria Math"/>
                                  </a:rPr>
                                </m:ctrlPr>
                              </m:fPr>
                              <m:num>
                                <m:r>
                                  <a:rPr lang="en-US" sz="2800" i="1">
                                    <a:latin typeface="Cambria Math"/>
                                  </a:rPr>
                                  <m:t>1</m:t>
                                </m:r>
                              </m:num>
                              <m:den>
                                <m:r>
                                  <a:rPr lang="en-US" sz="2800" i="1">
                                    <a:latin typeface="Cambria Math"/>
                                  </a:rPr>
                                  <m:t>𝑥</m:t>
                                </m:r>
                              </m:den>
                            </m:f>
                          </m:e>
                        </m:d>
                      </m:e>
                    </m:func>
                  </m:oMath>
                </a14:m>
                <a:r>
                  <a:rPr lang="en-US" sz="2800" dirty="0"/>
                  <a:t> oscillates rapidly between 0 and 1 as </a:t>
                </a:r>
                <a14:m>
                  <m:oMath xmlns:m="http://schemas.openxmlformats.org/officeDocument/2006/math">
                    <m:r>
                      <a:rPr lang="en-US" sz="2800" b="0" i="1" smtClean="0">
                        <a:latin typeface="Cambria Math"/>
                      </a:rPr>
                      <m:t>𝑥</m:t>
                    </m:r>
                    <m:r>
                      <a:rPr lang="en-US" sz="2800" b="0" i="1" smtClean="0">
                        <a:latin typeface="Cambria Math"/>
                      </a:rPr>
                      <m:t>→</m:t>
                    </m:r>
                    <m:sSup>
                      <m:sSupPr>
                        <m:ctrlPr>
                          <a:rPr lang="en-US" sz="2800" b="0" i="1" smtClean="0">
                            <a:latin typeface="Cambria Math"/>
                          </a:rPr>
                        </m:ctrlPr>
                      </m:sSupPr>
                      <m:e>
                        <m:r>
                          <a:rPr lang="en-US" sz="2800" b="0" i="1" smtClean="0">
                            <a:latin typeface="Cambria Math"/>
                          </a:rPr>
                          <m:t>0</m:t>
                        </m:r>
                      </m:e>
                      <m:sup>
                        <m:r>
                          <a:rPr lang="en-US" sz="2800" b="0" i="1" smtClean="0">
                            <a:latin typeface="Cambria Math"/>
                          </a:rPr>
                          <m:t>+</m:t>
                        </m:r>
                      </m:sup>
                    </m:sSup>
                  </m:oMath>
                </a14:m>
                <a:r>
                  <a:rPr lang="en-US" sz="2800" dirty="0"/>
                  <a:t> (or </a:t>
                </a:r>
                <a14:m>
                  <m:oMath xmlns:m="http://schemas.openxmlformats.org/officeDocument/2006/math">
                    <m:sSup>
                      <m:sSupPr>
                        <m:ctrlPr>
                          <a:rPr lang="en-US" sz="2800" b="0" i="1" smtClean="0">
                            <a:latin typeface="Cambria Math"/>
                          </a:rPr>
                        </m:ctrlPr>
                      </m:sSupPr>
                      <m:e>
                        <m:r>
                          <a:rPr lang="en-US" sz="2800" b="0" i="1" smtClean="0">
                            <a:latin typeface="Cambria Math"/>
                          </a:rPr>
                          <m:t>0</m:t>
                        </m:r>
                      </m:e>
                      <m:sup>
                        <m:r>
                          <a:rPr lang="en-US" sz="2800" b="0" i="1" smtClean="0">
                            <a:latin typeface="Cambria Math"/>
                          </a:rPr>
                          <m:t>−</m:t>
                        </m:r>
                      </m:sup>
                    </m:sSup>
                  </m:oMath>
                </a14:m>
                <a:r>
                  <a:rPr lang="en-US" sz="2800" dirty="0"/>
                  <a:t>). Thus,  </a:t>
                </a:r>
                <a14:m>
                  <m:oMath xmlns:m="http://schemas.openxmlformats.org/officeDocument/2006/math">
                    <m:func>
                      <m:funcPr>
                        <m:ctrlPr>
                          <a:rPr lang="en-US" sz="2800" i="1" smtClean="0">
                            <a:latin typeface="Cambria Math"/>
                          </a:rPr>
                        </m:ctrlPr>
                      </m:funcPr>
                      <m:fName>
                        <m:limLow>
                          <m:limLowPr>
                            <m:ctrlPr>
                              <a:rPr lang="en-US" sz="2800" i="1" smtClean="0">
                                <a:latin typeface="Cambria Math"/>
                              </a:rPr>
                            </m:ctrlPr>
                          </m:limLowPr>
                          <m:e>
                            <m:r>
                              <m:rPr>
                                <m:sty m:val="p"/>
                              </m:rPr>
                              <a:rPr lang="en-US" sz="2800" i="0" smtClean="0">
                                <a:latin typeface="Cambria Math"/>
                              </a:rPr>
                              <m:t>lim</m:t>
                            </m:r>
                          </m:e>
                          <m:lim>
                            <m:r>
                              <a:rPr lang="en-US" sz="2800" b="0" i="1" smtClean="0">
                                <a:latin typeface="Cambria Math"/>
                              </a:rPr>
                              <m:t>𝑥</m:t>
                            </m:r>
                            <m:r>
                              <a:rPr lang="en-US" sz="2800" b="0" i="1" smtClean="0">
                                <a:latin typeface="Cambria Math"/>
                              </a:rPr>
                              <m:t>→</m:t>
                            </m:r>
                            <m:sSup>
                              <m:sSupPr>
                                <m:ctrlPr>
                                  <a:rPr lang="en-US" sz="2800" b="0" i="1" smtClean="0">
                                    <a:latin typeface="Cambria Math"/>
                                  </a:rPr>
                                </m:ctrlPr>
                              </m:sSupPr>
                              <m:e>
                                <m:r>
                                  <a:rPr lang="en-US" sz="2800" b="0" i="1" smtClean="0">
                                    <a:latin typeface="Cambria Math"/>
                                  </a:rPr>
                                  <m:t>0</m:t>
                                </m:r>
                              </m:e>
                              <m:sup>
                                <m:r>
                                  <a:rPr lang="en-US" sz="2800" b="0" i="1" smtClean="0">
                                    <a:latin typeface="Cambria Math"/>
                                  </a:rPr>
                                  <m:t>+</m:t>
                                </m:r>
                              </m:sup>
                            </m:sSup>
                          </m:lim>
                        </m:limLow>
                      </m:fName>
                      <m:e>
                        <m:func>
                          <m:funcPr>
                            <m:ctrlPr>
                              <a:rPr lang="en-US" sz="2800" i="1" smtClean="0">
                                <a:latin typeface="Cambria Math"/>
                              </a:rPr>
                            </m:ctrlPr>
                          </m:funcPr>
                          <m:fName>
                            <m:r>
                              <m:rPr>
                                <m:sty m:val="p"/>
                              </m:rPr>
                              <a:rPr lang="en-US" sz="2800" i="0" smtClean="0">
                                <a:latin typeface="Cambria Math"/>
                              </a:rPr>
                              <m:t>sin</m:t>
                            </m:r>
                          </m:fName>
                          <m:e>
                            <m:d>
                              <m:dPr>
                                <m:ctrlPr>
                                  <a:rPr lang="en-US" sz="2800" b="0" i="1" smtClean="0">
                                    <a:latin typeface="Cambria Math"/>
                                  </a:rPr>
                                </m:ctrlPr>
                              </m:dPr>
                              <m:e>
                                <m:f>
                                  <m:fPr>
                                    <m:ctrlPr>
                                      <a:rPr lang="en-US" sz="2800" i="1" smtClean="0">
                                        <a:latin typeface="Cambria Math"/>
                                      </a:rPr>
                                    </m:ctrlPr>
                                  </m:fPr>
                                  <m:num>
                                    <m:r>
                                      <a:rPr lang="en-US" sz="2800" b="0" i="1" smtClean="0">
                                        <a:latin typeface="Cambria Math"/>
                                      </a:rPr>
                                      <m:t>1</m:t>
                                    </m:r>
                                  </m:num>
                                  <m:den>
                                    <m:r>
                                      <a:rPr lang="en-US" sz="2800" b="0" i="1" smtClean="0">
                                        <a:latin typeface="Cambria Math"/>
                                      </a:rPr>
                                      <m:t>𝑥</m:t>
                                    </m:r>
                                  </m:den>
                                </m:f>
                              </m:e>
                            </m:d>
                          </m:e>
                        </m:func>
                      </m:e>
                    </m:func>
                  </m:oMath>
                </a14:m>
                <a:r>
                  <a:rPr lang="en-US" sz="2800" dirty="0"/>
                  <a:t> DNE (does not exist)      </a:t>
                </a:r>
              </a:p>
              <a:p>
                <a:r>
                  <a:rPr lang="en-US" sz="2800" dirty="0"/>
                  <a:t>Example: </a:t>
                </a:r>
                <a14:m>
                  <m:oMath xmlns:m="http://schemas.openxmlformats.org/officeDocument/2006/math">
                    <m:f>
                      <m:fPr>
                        <m:ctrlPr>
                          <a:rPr lang="en-US" sz="2800" i="1" smtClean="0">
                            <a:latin typeface="Cambria Math"/>
                          </a:rPr>
                        </m:ctrlPr>
                      </m:fPr>
                      <m:num>
                        <m:r>
                          <a:rPr lang="en-US" sz="2800" b="0" i="1" smtClean="0">
                            <a:latin typeface="Cambria Math"/>
                          </a:rPr>
                          <m:t>1</m:t>
                        </m:r>
                      </m:num>
                      <m:den>
                        <m:r>
                          <a:rPr lang="en-US" sz="2800" b="0" i="1" smtClean="0">
                            <a:latin typeface="Cambria Math"/>
                          </a:rPr>
                          <m:t>𝑥</m:t>
                        </m:r>
                      </m:den>
                    </m:f>
                  </m:oMath>
                </a14:m>
                <a:r>
                  <a:rPr lang="en-US" sz="2800" dirty="0"/>
                  <a:t> gets larger and larger as </a:t>
                </a:r>
                <a14:m>
                  <m:oMath xmlns:m="http://schemas.openxmlformats.org/officeDocument/2006/math">
                    <m:r>
                      <a:rPr lang="en-US" sz="2800" b="0" i="1" smtClean="0">
                        <a:latin typeface="Cambria Math"/>
                      </a:rPr>
                      <m:t>𝑥</m:t>
                    </m:r>
                    <m:r>
                      <a:rPr lang="en-US" sz="2800" b="0" i="1" smtClean="0">
                        <a:latin typeface="Cambria Math"/>
                      </a:rPr>
                      <m:t>→</m:t>
                    </m:r>
                    <m:sSup>
                      <m:sSupPr>
                        <m:ctrlPr>
                          <a:rPr lang="en-US" sz="2800" b="0" i="1" smtClean="0">
                            <a:latin typeface="Cambria Math"/>
                          </a:rPr>
                        </m:ctrlPr>
                      </m:sSupPr>
                      <m:e>
                        <m:r>
                          <a:rPr lang="en-US" sz="2800" b="0" i="1" smtClean="0">
                            <a:latin typeface="Cambria Math"/>
                          </a:rPr>
                          <m:t>0</m:t>
                        </m:r>
                      </m:e>
                      <m:sup>
                        <m:r>
                          <a:rPr lang="en-US" sz="2800" b="0" i="1" smtClean="0">
                            <a:latin typeface="Cambria Math"/>
                          </a:rPr>
                          <m:t>+</m:t>
                        </m:r>
                      </m:sup>
                    </m:sSup>
                  </m:oMath>
                </a14:m>
                <a:r>
                  <a:rPr lang="en-US" sz="2800" dirty="0"/>
                  <a:t>. We write this as  </a:t>
                </a:r>
                <a14:m>
                  <m:oMath xmlns:m="http://schemas.openxmlformats.org/officeDocument/2006/math">
                    <m:limLow>
                      <m:limLowPr>
                        <m:ctrlPr>
                          <a:rPr lang="en-US" sz="2800" i="1">
                            <a:latin typeface="Cambria Math"/>
                          </a:rPr>
                        </m:ctrlPr>
                      </m:limLowPr>
                      <m:e>
                        <m:r>
                          <m:rPr>
                            <m:sty m:val="p"/>
                          </m:rPr>
                          <a:rPr lang="en-US" sz="2800">
                            <a:latin typeface="Cambria Math"/>
                          </a:rPr>
                          <m:t>lim</m:t>
                        </m:r>
                      </m:e>
                      <m:lim>
                        <m:r>
                          <a:rPr lang="en-US" sz="2800" i="1">
                            <a:latin typeface="Cambria Math"/>
                          </a:rPr>
                          <m:t>𝑥</m:t>
                        </m:r>
                        <m:r>
                          <a:rPr lang="en-US" sz="2800" i="1">
                            <a:latin typeface="Cambria Math"/>
                          </a:rPr>
                          <m:t>→</m:t>
                        </m:r>
                        <m:sSup>
                          <m:sSupPr>
                            <m:ctrlPr>
                              <a:rPr lang="en-US" sz="2800" i="1">
                                <a:latin typeface="Cambria Math"/>
                              </a:rPr>
                            </m:ctrlPr>
                          </m:sSupPr>
                          <m:e>
                            <m:r>
                              <a:rPr lang="en-US" sz="2800" i="1">
                                <a:latin typeface="Cambria Math"/>
                              </a:rPr>
                              <m:t>0</m:t>
                            </m:r>
                          </m:e>
                          <m:sup>
                            <m:r>
                              <a:rPr lang="en-US" sz="2800" b="0" i="1" smtClean="0">
                                <a:latin typeface="Cambria Math"/>
                              </a:rPr>
                              <m:t>+</m:t>
                            </m:r>
                          </m:sup>
                        </m:sSup>
                      </m:lim>
                    </m:limLow>
                    <m:f>
                      <m:fPr>
                        <m:ctrlPr>
                          <a:rPr lang="en-US" sz="2800" i="1" smtClean="0">
                            <a:latin typeface="Cambria Math"/>
                          </a:rPr>
                        </m:ctrlPr>
                      </m:fPr>
                      <m:num>
                        <m:r>
                          <a:rPr lang="en-US" sz="2800" b="0" i="1" smtClean="0">
                            <a:latin typeface="Cambria Math"/>
                          </a:rPr>
                          <m:t>1</m:t>
                        </m:r>
                      </m:num>
                      <m:den>
                        <m:r>
                          <a:rPr lang="en-US" sz="2800" b="0" i="1" smtClean="0">
                            <a:latin typeface="Cambria Math"/>
                          </a:rPr>
                          <m:t>𝑥</m:t>
                        </m:r>
                      </m:den>
                    </m:f>
                    <m:r>
                      <a:rPr lang="en-US" sz="2800" b="0" i="0" smtClean="0">
                        <a:latin typeface="Cambria Math"/>
                      </a:rPr>
                      <m:t>=</m:t>
                    </m:r>
                    <m:r>
                      <a:rPr lang="en-US" sz="2800" b="0" i="1" smtClean="0">
                        <a:latin typeface="Cambria Math"/>
                      </a:rPr>
                      <m:t>∞</m:t>
                    </m:r>
                  </m:oMath>
                </a14:m>
                <a:endParaRPr lang="en-US" sz="2800" dirty="0"/>
              </a:p>
              <a:p>
                <a:r>
                  <a:rPr lang="en-US" sz="2800" dirty="0"/>
                  <a:t>2. </a:t>
                </a:r>
                <a14:m>
                  <m:oMath xmlns:m="http://schemas.openxmlformats.org/officeDocument/2006/math">
                    <m:func>
                      <m:funcPr>
                        <m:ctrlPr>
                          <a:rPr lang="en-US" sz="2800" i="1">
                            <a:latin typeface="Cambria Math"/>
                          </a:rPr>
                        </m:ctrlPr>
                      </m:funcPr>
                      <m:fName>
                        <m:limLow>
                          <m:limLowPr>
                            <m:ctrlPr>
                              <a:rPr lang="en-US" sz="2800" i="1">
                                <a:latin typeface="Cambria Math"/>
                              </a:rPr>
                            </m:ctrlPr>
                          </m:limLowPr>
                          <m:e>
                            <m:r>
                              <m:rPr>
                                <m:sty m:val="p"/>
                              </m:rPr>
                              <a:rPr lang="en-US" sz="2800">
                                <a:latin typeface="Cambria Math"/>
                              </a:rPr>
                              <m:t>lim</m:t>
                            </m:r>
                          </m:e>
                          <m:lim>
                            <m:r>
                              <a:rPr lang="en-US" sz="2800" i="1">
                                <a:latin typeface="Cambria Math"/>
                              </a:rPr>
                              <m:t>𝑥</m:t>
                            </m:r>
                            <m:r>
                              <a:rPr lang="en-US" sz="2800" i="1">
                                <a:latin typeface="Cambria Math"/>
                                <a:ea typeface="Cambria Math"/>
                              </a:rPr>
                              <m:t>→</m:t>
                            </m:r>
                            <m:sSup>
                              <m:sSupPr>
                                <m:ctrlPr>
                                  <a:rPr lang="en-US" sz="2800" i="1">
                                    <a:latin typeface="Cambria Math"/>
                                    <a:ea typeface="Cambria Math"/>
                                  </a:rPr>
                                </m:ctrlPr>
                              </m:sSupPr>
                              <m:e>
                                <m:r>
                                  <a:rPr lang="en-US" sz="2800" i="1">
                                    <a:latin typeface="Cambria Math"/>
                                    <a:ea typeface="Cambria Math"/>
                                  </a:rPr>
                                  <m:t>𝑎</m:t>
                                </m:r>
                              </m:e>
                              <m:sup>
                                <m:r>
                                  <a:rPr lang="en-US" sz="2800" i="1">
                                    <a:latin typeface="Cambria Math"/>
                                    <a:ea typeface="Cambria Math"/>
                                  </a:rPr>
                                  <m:t>−</m:t>
                                </m:r>
                              </m:sup>
                            </m:sSup>
                          </m:lim>
                        </m:limLow>
                      </m:fName>
                      <m:e>
                        <m:r>
                          <a:rPr lang="en-US" sz="2800" i="1">
                            <a:latin typeface="Cambria Math"/>
                          </a:rPr>
                          <m:t>𝑓</m:t>
                        </m:r>
                        <m:d>
                          <m:dPr>
                            <m:ctrlPr>
                              <a:rPr lang="en-US" sz="2800" i="1">
                                <a:latin typeface="Cambria Math"/>
                              </a:rPr>
                            </m:ctrlPr>
                          </m:dPr>
                          <m:e>
                            <m:r>
                              <a:rPr lang="en-US" sz="2800" i="1">
                                <a:latin typeface="Cambria Math"/>
                              </a:rPr>
                              <m:t>𝑥</m:t>
                            </m:r>
                          </m:e>
                        </m:d>
                      </m:e>
                    </m:func>
                  </m:oMath>
                </a14:m>
                <a:r>
                  <a:rPr lang="en-US" sz="2800" dirty="0"/>
                  <a:t> and </a:t>
                </a:r>
                <a14:m>
                  <m:oMath xmlns:m="http://schemas.openxmlformats.org/officeDocument/2006/math">
                    <m:func>
                      <m:funcPr>
                        <m:ctrlPr>
                          <a:rPr lang="en-US" sz="2800" i="1">
                            <a:latin typeface="Cambria Math"/>
                          </a:rPr>
                        </m:ctrlPr>
                      </m:funcPr>
                      <m:fName>
                        <m:limLow>
                          <m:limLowPr>
                            <m:ctrlPr>
                              <a:rPr lang="en-US" sz="2800" i="1">
                                <a:latin typeface="Cambria Math"/>
                              </a:rPr>
                            </m:ctrlPr>
                          </m:limLowPr>
                          <m:e>
                            <m:r>
                              <m:rPr>
                                <m:sty m:val="p"/>
                              </m:rPr>
                              <a:rPr lang="en-US" sz="2800">
                                <a:latin typeface="Cambria Math"/>
                              </a:rPr>
                              <m:t>lim</m:t>
                            </m:r>
                          </m:e>
                          <m:lim>
                            <m:r>
                              <a:rPr lang="en-US" sz="2800" i="1">
                                <a:latin typeface="Cambria Math"/>
                              </a:rPr>
                              <m:t>𝑥</m:t>
                            </m:r>
                            <m:r>
                              <a:rPr lang="en-US" sz="2800" i="1">
                                <a:latin typeface="Cambria Math"/>
                                <a:ea typeface="Cambria Math"/>
                              </a:rPr>
                              <m:t>→</m:t>
                            </m:r>
                            <m:sSup>
                              <m:sSupPr>
                                <m:ctrlPr>
                                  <a:rPr lang="en-US" sz="2800" i="1">
                                    <a:latin typeface="Cambria Math"/>
                                    <a:ea typeface="Cambria Math"/>
                                  </a:rPr>
                                </m:ctrlPr>
                              </m:sSupPr>
                              <m:e>
                                <m:r>
                                  <a:rPr lang="en-US" sz="2800" i="1">
                                    <a:latin typeface="Cambria Math"/>
                                    <a:ea typeface="Cambria Math"/>
                                  </a:rPr>
                                  <m:t>𝑎</m:t>
                                </m:r>
                              </m:e>
                              <m:sup>
                                <m:r>
                                  <a:rPr lang="en-US" sz="2800" i="1">
                                    <a:latin typeface="Cambria Math"/>
                                    <a:ea typeface="Cambria Math"/>
                                  </a:rPr>
                                  <m:t>+</m:t>
                                </m:r>
                              </m:sup>
                            </m:sSup>
                          </m:lim>
                        </m:limLow>
                      </m:fName>
                      <m:e>
                        <m:r>
                          <a:rPr lang="en-US" sz="2800" i="1">
                            <a:latin typeface="Cambria Math"/>
                          </a:rPr>
                          <m:t>𝑓</m:t>
                        </m:r>
                        <m:d>
                          <m:dPr>
                            <m:ctrlPr>
                              <a:rPr lang="en-US" sz="2800" i="1">
                                <a:latin typeface="Cambria Math"/>
                              </a:rPr>
                            </m:ctrlPr>
                          </m:dPr>
                          <m:e>
                            <m:r>
                              <a:rPr lang="en-US" sz="2800" i="1">
                                <a:latin typeface="Cambria Math"/>
                              </a:rPr>
                              <m:t>𝑥</m:t>
                            </m:r>
                          </m:e>
                        </m:d>
                      </m:e>
                    </m:func>
                  </m:oMath>
                </a14:m>
                <a:r>
                  <a:rPr lang="en-US" sz="2800" dirty="0"/>
                  <a:t> may both exist but have different values. Ex: </a:t>
                </a:r>
                <a14:m>
                  <m:oMath xmlns:m="http://schemas.openxmlformats.org/officeDocument/2006/math">
                    <m:r>
                      <a:rPr lang="en-US" sz="2800" i="1">
                        <a:latin typeface="Cambria Math"/>
                      </a:rPr>
                      <m:t>𝑓</m:t>
                    </m:r>
                    <m:d>
                      <m:dPr>
                        <m:ctrlPr>
                          <a:rPr lang="en-US" sz="2800" i="1">
                            <a:latin typeface="Cambria Math"/>
                          </a:rPr>
                        </m:ctrlPr>
                      </m:dPr>
                      <m:e>
                        <m:r>
                          <a:rPr lang="en-US" sz="2800" i="1">
                            <a:latin typeface="Cambria Math"/>
                          </a:rPr>
                          <m:t>𝑥</m:t>
                        </m:r>
                      </m:e>
                    </m:d>
                    <m:r>
                      <a:rPr lang="en-US" sz="2800" b="0" i="1" smtClean="0">
                        <a:latin typeface="Cambria Math"/>
                      </a:rPr>
                      <m:t>=</m:t>
                    </m:r>
                    <m:f>
                      <m:fPr>
                        <m:ctrlPr>
                          <a:rPr lang="en-US" sz="2800" b="0" i="1" smtClean="0">
                            <a:latin typeface="Cambria Math"/>
                          </a:rPr>
                        </m:ctrlPr>
                      </m:fPr>
                      <m:num>
                        <m:r>
                          <a:rPr lang="en-US" sz="2800" b="0" i="1" smtClean="0">
                            <a:latin typeface="Cambria Math"/>
                          </a:rPr>
                          <m:t>𝑥</m:t>
                        </m:r>
                      </m:num>
                      <m:den>
                        <m:r>
                          <a:rPr lang="en-US" sz="2800" b="0" i="1" smtClean="0">
                            <a:latin typeface="Cambria Math"/>
                          </a:rPr>
                          <m:t>|</m:t>
                        </m:r>
                        <m:r>
                          <a:rPr lang="en-US" sz="2800" b="0" i="1" smtClean="0">
                            <a:latin typeface="Cambria Math"/>
                          </a:rPr>
                          <m:t>𝑥</m:t>
                        </m:r>
                        <m:r>
                          <a:rPr lang="en-US" sz="2800" b="0" i="1" smtClean="0">
                            <a:latin typeface="Cambria Math"/>
                          </a:rPr>
                          <m:t>|</m:t>
                        </m:r>
                      </m:den>
                    </m:f>
                  </m:oMath>
                </a14:m>
                <a:r>
                  <a:rPr lang="en-US" sz="2800" dirty="0"/>
                  <a:t> near </a:t>
                </a:r>
                <a14:m>
                  <m:oMath xmlns:m="http://schemas.openxmlformats.org/officeDocument/2006/math">
                    <m:r>
                      <a:rPr lang="en-US" sz="2800" b="0" i="1" smtClean="0">
                        <a:latin typeface="Cambria Math"/>
                      </a:rPr>
                      <m:t>𝑥</m:t>
                    </m:r>
                    <m:r>
                      <a:rPr lang="en-US" sz="2800" b="0" i="1" smtClean="0">
                        <a:latin typeface="Cambria Math"/>
                      </a:rPr>
                      <m:t>=</m:t>
                    </m:r>
                    <m:r>
                      <a:rPr lang="en-US" sz="2800" b="0" i="1" smtClean="0">
                        <a:latin typeface="Cambria Math"/>
                      </a:rPr>
                      <m:t>0</m:t>
                    </m:r>
                  </m:oMath>
                </a14:m>
                <a:endParaRPr lang="en-US" sz="2800" dirty="0"/>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371600" y="762000"/>
                <a:ext cx="7772400" cy="6096000"/>
              </a:xfrm>
              <a:blipFill>
                <a:blip r:embed="rId2"/>
                <a:stretch>
                  <a:fillRect l="-627" t="-1000" r="-2353" b="-4100"/>
                </a:stretch>
              </a:blipFill>
            </p:spPr>
            <p:txBody>
              <a:bodyPr/>
              <a:lstStyle/>
              <a:p>
                <a:r>
                  <a:rPr lang="en-US">
                    <a:noFill/>
                  </a:rPr>
                  <a:t> </a:t>
                </a:r>
              </a:p>
            </p:txBody>
          </p:sp>
        </mc:Fallback>
      </mc:AlternateContent>
      <p:sp>
        <p:nvSpPr>
          <p:cNvPr id="2" name="Title 1"/>
          <p:cNvSpPr>
            <a:spLocks noGrp="1"/>
          </p:cNvSpPr>
          <p:nvPr>
            <p:ph type="title"/>
          </p:nvPr>
        </p:nvSpPr>
        <p:spPr>
          <a:xfrm>
            <a:off x="457200" y="-152400"/>
            <a:ext cx="8229600" cy="1143000"/>
          </a:xfrm>
        </p:spPr>
        <p:txBody>
          <a:bodyPr/>
          <a:lstStyle/>
          <a:p>
            <a:r>
              <a:rPr lang="en-US" dirty="0"/>
              <a:t>Nonexistence of Limits</a:t>
            </a:r>
          </a:p>
        </p:txBody>
      </p:sp>
      <p:sp>
        <p:nvSpPr>
          <p:cNvPr id="4" name="Slide Number Placeholder 3"/>
          <p:cNvSpPr>
            <a:spLocks noGrp="1"/>
          </p:cNvSpPr>
          <p:nvPr>
            <p:ph type="sldNum" sz="quarter" idx="11"/>
          </p:nvPr>
        </p:nvSpPr>
        <p:spPr/>
        <p:txBody>
          <a:bodyPr/>
          <a:lstStyle/>
          <a:p>
            <a:fld id="{FF2AC4D6-9D50-4D6D-A575-257D46603A57}" type="slidenum">
              <a:rPr lang="en-US" smtClean="0"/>
              <a:t>7</a:t>
            </a:fld>
            <a:endParaRPr lang="en-US"/>
          </a:p>
        </p:txBody>
      </p:sp>
    </p:spTree>
    <p:extLst>
      <p:ext uri="{BB962C8B-B14F-4D97-AF65-F5344CB8AC3E}">
        <p14:creationId xmlns:p14="http://schemas.microsoft.com/office/powerpoint/2010/main" val="502422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0" y="1524000"/>
                <a:ext cx="7848600" cy="5486400"/>
              </a:xfrm>
            </p:spPr>
            <p:txBody>
              <a:bodyPr>
                <a:noAutofit/>
              </a:bodyPr>
              <a:lstStyle/>
              <a:p>
                <a:r>
                  <a:rPr lang="en-US" sz="2800" dirty="0"/>
                  <a:t>To compute </a:t>
                </a:r>
                <a14:m>
                  <m:oMath xmlns:m="http://schemas.openxmlformats.org/officeDocument/2006/math">
                    <m:func>
                      <m:funcPr>
                        <m:ctrlPr>
                          <a:rPr lang="en-US" sz="2800" i="1" smtClean="0">
                            <a:latin typeface="Cambria Math"/>
                          </a:rPr>
                        </m:ctrlPr>
                      </m:funcPr>
                      <m:fName>
                        <m:limLow>
                          <m:limLowPr>
                            <m:ctrlPr>
                              <a:rPr lang="en-US" sz="2800" i="1" smtClean="0">
                                <a:latin typeface="Cambria Math"/>
                              </a:rPr>
                            </m:ctrlPr>
                          </m:limLowPr>
                          <m:e>
                            <m:r>
                              <m:rPr>
                                <m:sty m:val="p"/>
                              </m:rPr>
                              <a:rPr lang="en-US" sz="2800" i="0" smtClean="0">
                                <a:latin typeface="Cambria Math"/>
                              </a:rPr>
                              <m:t>lim</m:t>
                            </m:r>
                          </m:e>
                          <m:lim>
                            <m:r>
                              <a:rPr lang="en-US" sz="2800" b="0" i="1" smtClean="0">
                                <a:latin typeface="Cambria Math"/>
                              </a:rPr>
                              <m:t>𝑥</m:t>
                            </m:r>
                            <m:r>
                              <a:rPr lang="en-US" sz="2800" b="0" i="1" smtClean="0">
                                <a:latin typeface="Cambria Math"/>
                                <a:ea typeface="Cambria Math"/>
                              </a:rPr>
                              <m:t>→</m:t>
                            </m:r>
                            <m:r>
                              <a:rPr lang="en-US" sz="2800" b="0" i="1" smtClean="0">
                                <a:latin typeface="Cambria Math"/>
                                <a:ea typeface="Cambria Math"/>
                              </a:rPr>
                              <m:t>𝑎</m:t>
                            </m:r>
                          </m:lim>
                        </m:limLow>
                      </m:fName>
                      <m:e>
                        <m:r>
                          <a:rPr lang="en-US" sz="2800" b="0" i="1" smtClean="0">
                            <a:latin typeface="Cambria Math"/>
                          </a:rPr>
                          <m:t>𝑓</m:t>
                        </m:r>
                        <m:d>
                          <m:dPr>
                            <m:ctrlPr>
                              <a:rPr lang="en-US" sz="2800" b="0" i="1" smtClean="0">
                                <a:latin typeface="Cambria Math"/>
                              </a:rPr>
                            </m:ctrlPr>
                          </m:dPr>
                          <m:e>
                            <m:r>
                              <a:rPr lang="en-US" sz="2800" b="0" i="1" smtClean="0">
                                <a:latin typeface="Cambria Math"/>
                              </a:rPr>
                              <m:t>𝑥</m:t>
                            </m:r>
                          </m:e>
                        </m:d>
                      </m:e>
                    </m:func>
                  </m:oMath>
                </a14:m>
                <a:r>
                  <a:rPr lang="en-US" sz="2800" dirty="0"/>
                  <a:t>: </a:t>
                </a:r>
              </a:p>
              <a:p>
                <a:r>
                  <a:rPr lang="en-US" sz="2800" dirty="0"/>
                  <a:t>If nothing special happens at </a:t>
                </a:r>
                <a14:m>
                  <m:oMath xmlns:m="http://schemas.openxmlformats.org/officeDocument/2006/math">
                    <m:r>
                      <a:rPr lang="en-US" sz="2800" b="0" i="1" smtClean="0">
                        <a:latin typeface="Cambria Math"/>
                      </a:rPr>
                      <m:t>𝑥</m:t>
                    </m:r>
                    <m:r>
                      <a:rPr lang="en-US" sz="2800" b="0" i="1" smtClean="0">
                        <a:latin typeface="Cambria Math"/>
                      </a:rPr>
                      <m:t>=</m:t>
                    </m:r>
                    <m:r>
                      <a:rPr lang="en-US" sz="2800" b="0" i="1" smtClean="0">
                        <a:latin typeface="Cambria Math"/>
                      </a:rPr>
                      <m:t>𝑎</m:t>
                    </m:r>
                  </m:oMath>
                </a14:m>
                <a:r>
                  <a:rPr lang="en-US" sz="2800" dirty="0"/>
                  <a:t>, just compute </a:t>
                </a:r>
                <a14:m>
                  <m:oMath xmlns:m="http://schemas.openxmlformats.org/officeDocument/2006/math">
                    <m:r>
                      <a:rPr lang="en-US" sz="2800" b="0" i="1" smtClean="0">
                        <a:latin typeface="Cambria Math"/>
                      </a:rPr>
                      <m:t>𝑓</m:t>
                    </m:r>
                    <m:d>
                      <m:dPr>
                        <m:ctrlPr>
                          <a:rPr lang="en-US" sz="2800" b="0" i="1" smtClean="0">
                            <a:latin typeface="Cambria Math"/>
                          </a:rPr>
                        </m:ctrlPr>
                      </m:dPr>
                      <m:e>
                        <m:r>
                          <a:rPr lang="en-US" sz="2800" b="0" i="1" smtClean="0">
                            <a:latin typeface="Cambria Math"/>
                          </a:rPr>
                          <m:t>𝑎</m:t>
                        </m:r>
                      </m:e>
                    </m:d>
                  </m:oMath>
                </a14:m>
                <a:r>
                  <a:rPr lang="en-US" sz="2800" dirty="0"/>
                  <a:t>. Example: </a:t>
                </a:r>
                <a14:m>
                  <m:oMath xmlns:m="http://schemas.openxmlformats.org/officeDocument/2006/math">
                    <m:func>
                      <m:funcPr>
                        <m:ctrlPr>
                          <a:rPr lang="en-US" sz="2800" i="1" smtClean="0">
                            <a:latin typeface="Cambria Math"/>
                          </a:rPr>
                        </m:ctrlPr>
                      </m:funcPr>
                      <m:fName>
                        <m:limLow>
                          <m:limLowPr>
                            <m:ctrlPr>
                              <a:rPr lang="en-US" sz="2800" i="1" smtClean="0">
                                <a:latin typeface="Cambria Math"/>
                              </a:rPr>
                            </m:ctrlPr>
                          </m:limLowPr>
                          <m:e>
                            <m:r>
                              <m:rPr>
                                <m:sty m:val="p"/>
                              </m:rPr>
                              <a:rPr lang="en-US" sz="2800" i="0" smtClean="0">
                                <a:latin typeface="Cambria Math"/>
                              </a:rPr>
                              <m:t>lim</m:t>
                            </m:r>
                          </m:e>
                          <m:lim>
                            <m:r>
                              <a:rPr lang="en-US" sz="2800" b="0" i="1" smtClean="0">
                                <a:latin typeface="Cambria Math"/>
                              </a:rPr>
                              <m:t>𝑥</m:t>
                            </m:r>
                            <m:r>
                              <a:rPr lang="en-US" sz="2800" b="0" i="1" smtClean="0">
                                <a:latin typeface="Cambria Math"/>
                                <a:ea typeface="Cambria Math"/>
                              </a:rPr>
                              <m:t>→</m:t>
                            </m:r>
                            <m:r>
                              <a:rPr lang="en-US" sz="2800" b="0" i="1" smtClean="0">
                                <a:latin typeface="Cambria Math"/>
                                <a:ea typeface="Cambria Math"/>
                              </a:rPr>
                              <m:t>2</m:t>
                            </m:r>
                          </m:lim>
                        </m:limLow>
                      </m:fName>
                      <m:e>
                        <m:r>
                          <a:rPr lang="en-US" sz="2800" b="0" i="1" smtClean="0">
                            <a:latin typeface="Cambria Math"/>
                            <a:ea typeface="Cambria Math"/>
                          </a:rPr>
                          <m:t>(</m:t>
                        </m:r>
                        <m:r>
                          <a:rPr lang="en-US" sz="2800" b="0" i="1" smtClean="0">
                            <a:latin typeface="Cambria Math"/>
                          </a:rPr>
                          <m:t>3</m:t>
                        </m:r>
                        <m:r>
                          <a:rPr lang="en-US" sz="2800" b="0" i="1" smtClean="0">
                            <a:latin typeface="Cambria Math"/>
                          </a:rPr>
                          <m:t>𝑥</m:t>
                        </m:r>
                        <m:r>
                          <a:rPr lang="en-US" sz="2800" b="0" i="1" smtClean="0">
                            <a:latin typeface="Cambria Math"/>
                          </a:rPr>
                          <m:t>−</m:t>
                        </m:r>
                        <m:r>
                          <a:rPr lang="en-US" sz="2800" b="0" i="1" smtClean="0">
                            <a:latin typeface="Cambria Math"/>
                          </a:rPr>
                          <m:t>1</m:t>
                        </m:r>
                      </m:e>
                    </m:func>
                    <m:r>
                      <a:rPr lang="en-US" sz="2800" b="0" i="1" smtClean="0">
                        <a:latin typeface="Cambria Math"/>
                      </a:rPr>
                      <m:t>)=</m:t>
                    </m:r>
                    <m:r>
                      <a:rPr lang="en-US" sz="2800" b="0" i="1" smtClean="0">
                        <a:latin typeface="Cambria Math"/>
                      </a:rPr>
                      <m:t>5</m:t>
                    </m:r>
                  </m:oMath>
                </a14:m>
                <a:endParaRPr lang="en-US" sz="2800" dirty="0"/>
              </a:p>
              <a:p>
                <a:r>
                  <a:rPr lang="en-US" sz="2800" dirty="0"/>
                  <a:t>If plugging in </a:t>
                </a:r>
                <a14:m>
                  <m:oMath xmlns:m="http://schemas.openxmlformats.org/officeDocument/2006/math">
                    <m:r>
                      <a:rPr lang="en-US" sz="2800" b="0" i="1" smtClean="0">
                        <a:latin typeface="Cambria Math"/>
                      </a:rPr>
                      <m:t>𝑥</m:t>
                    </m:r>
                    <m:r>
                      <a:rPr lang="en-US" sz="2800" b="0" i="1" smtClean="0">
                        <a:latin typeface="Cambria Math"/>
                      </a:rPr>
                      <m:t>=</m:t>
                    </m:r>
                    <m:r>
                      <a:rPr lang="en-US" sz="2800" b="0" i="1" smtClean="0">
                        <a:latin typeface="Cambria Math"/>
                      </a:rPr>
                      <m:t>𝑎</m:t>
                    </m:r>
                  </m:oMath>
                </a14:m>
                <a:r>
                  <a:rPr lang="en-US" sz="2800" dirty="0"/>
                  <a:t> gives </a:t>
                </a:r>
                <a14:m>
                  <m:oMath xmlns:m="http://schemas.openxmlformats.org/officeDocument/2006/math">
                    <m:f>
                      <m:fPr>
                        <m:ctrlPr>
                          <a:rPr lang="en-US" sz="2800" i="1" smtClean="0">
                            <a:latin typeface="Cambria Math"/>
                          </a:rPr>
                        </m:ctrlPr>
                      </m:fPr>
                      <m:num>
                        <m:r>
                          <a:rPr lang="en-US" sz="2800" b="0" i="1" smtClean="0">
                            <a:latin typeface="Cambria Math"/>
                          </a:rPr>
                          <m:t>0</m:t>
                        </m:r>
                      </m:num>
                      <m:den>
                        <m:r>
                          <a:rPr lang="en-US" sz="2800" b="0" i="1" smtClean="0">
                            <a:latin typeface="Cambria Math"/>
                          </a:rPr>
                          <m:t>0</m:t>
                        </m:r>
                      </m:den>
                    </m:f>
                  </m:oMath>
                </a14:m>
                <a:r>
                  <a:rPr lang="en-US" sz="2800" dirty="0"/>
                  <a:t>, factors can often be cancelled when </a:t>
                </a:r>
                <a14:m>
                  <m:oMath xmlns:m="http://schemas.openxmlformats.org/officeDocument/2006/math">
                    <m:r>
                      <a:rPr lang="en-US" sz="2800" b="0" i="1" smtClean="0">
                        <a:latin typeface="Cambria Math"/>
                      </a:rPr>
                      <m:t>𝑥</m:t>
                    </m:r>
                    <m:r>
                      <a:rPr lang="en-US" sz="2800" b="0" i="1" smtClean="0">
                        <a:latin typeface="Cambria Math"/>
                        <a:ea typeface="Cambria Math"/>
                      </a:rPr>
                      <m:t>≠</m:t>
                    </m:r>
                    <m:r>
                      <a:rPr lang="en-US" sz="2800" b="0" i="1" smtClean="0">
                        <a:latin typeface="Cambria Math"/>
                      </a:rPr>
                      <m:t>𝑎</m:t>
                    </m:r>
                  </m:oMath>
                </a14:m>
                <a:r>
                  <a:rPr lang="en-US" sz="2800" dirty="0"/>
                  <a:t>.</a:t>
                </a:r>
              </a:p>
              <a:p>
                <a:pPr marL="0" indent="0">
                  <a:buNone/>
                </a:pPr>
                <a:r>
                  <a:rPr lang="en-US" sz="2800" dirty="0"/>
                  <a:t>     Example:</a:t>
                </a:r>
              </a:p>
              <a:p>
                <a:pPr marL="0" indent="0">
                  <a:buNone/>
                </a:pPr>
                <a:r>
                  <a:rPr lang="en-US" sz="2800" dirty="0"/>
                  <a:t> </a:t>
                </a:r>
                <a14:m>
                  <m:oMath xmlns:m="http://schemas.openxmlformats.org/officeDocument/2006/math">
                    <m:func>
                      <m:funcPr>
                        <m:ctrlPr>
                          <a:rPr lang="en-US" sz="2800" i="1" smtClean="0">
                            <a:latin typeface="Cambria Math"/>
                          </a:rPr>
                        </m:ctrlPr>
                      </m:funcPr>
                      <m:fName>
                        <m:limLow>
                          <m:limLowPr>
                            <m:ctrlPr>
                              <a:rPr lang="en-US" sz="2800" i="1" smtClean="0">
                                <a:latin typeface="Cambria Math"/>
                              </a:rPr>
                            </m:ctrlPr>
                          </m:limLowPr>
                          <m:e>
                            <m:r>
                              <m:rPr>
                                <m:sty m:val="p"/>
                              </m:rPr>
                              <a:rPr lang="en-US" sz="2800" i="0" smtClean="0">
                                <a:latin typeface="Cambria Math"/>
                              </a:rPr>
                              <m:t>lim</m:t>
                            </m:r>
                          </m:e>
                          <m:lim>
                            <m:r>
                              <a:rPr lang="en-US" sz="2800" b="0" i="1" smtClean="0">
                                <a:latin typeface="Cambria Math"/>
                              </a:rPr>
                              <m:t>𝑥</m:t>
                            </m:r>
                            <m:r>
                              <a:rPr lang="en-US" sz="2800" b="0" i="1" smtClean="0">
                                <a:latin typeface="Cambria Math"/>
                                <a:ea typeface="Cambria Math"/>
                              </a:rPr>
                              <m:t>→</m:t>
                            </m:r>
                            <m:r>
                              <a:rPr lang="en-US" sz="2800" b="0" i="1" smtClean="0">
                                <a:latin typeface="Cambria Math"/>
                                <a:ea typeface="Cambria Math"/>
                              </a:rPr>
                              <m:t>2</m:t>
                            </m:r>
                          </m:lim>
                        </m:limLow>
                      </m:fName>
                      <m:e>
                        <m:r>
                          <a:rPr lang="en-US" sz="2800" b="0" i="1" smtClean="0">
                            <a:latin typeface="Cambria Math"/>
                            <a:ea typeface="Cambria Math"/>
                          </a:rPr>
                          <m:t>(</m:t>
                        </m:r>
                        <m:f>
                          <m:fPr>
                            <m:ctrlPr>
                              <a:rPr lang="en-US" sz="2800" b="0" i="1" smtClean="0">
                                <a:latin typeface="Cambria Math"/>
                                <a:ea typeface="Cambria Math"/>
                              </a:rPr>
                            </m:ctrlPr>
                          </m:fPr>
                          <m:num>
                            <m:sSup>
                              <m:sSupPr>
                                <m:ctrlPr>
                                  <a:rPr lang="en-US" sz="2800" b="0" i="1" smtClean="0">
                                    <a:latin typeface="Cambria Math"/>
                                    <a:ea typeface="Cambria Math"/>
                                  </a:rPr>
                                </m:ctrlPr>
                              </m:sSupPr>
                              <m:e>
                                <m:r>
                                  <a:rPr lang="en-US" sz="2800" b="0" i="1" smtClean="0">
                                    <a:latin typeface="Cambria Math"/>
                                    <a:ea typeface="Cambria Math"/>
                                  </a:rPr>
                                  <m:t>𝑥</m:t>
                                </m:r>
                              </m:e>
                              <m:sup>
                                <m:r>
                                  <a:rPr lang="en-US" sz="2800" b="0" i="1" smtClean="0">
                                    <a:latin typeface="Cambria Math"/>
                                    <a:ea typeface="Cambria Math"/>
                                  </a:rPr>
                                  <m:t>2</m:t>
                                </m:r>
                              </m:sup>
                            </m:sSup>
                            <m:r>
                              <a:rPr lang="en-US" sz="2800" b="0" i="1" smtClean="0">
                                <a:latin typeface="Cambria Math"/>
                                <a:ea typeface="Cambria Math"/>
                              </a:rPr>
                              <m:t> −</m:t>
                            </m:r>
                            <m:r>
                              <a:rPr lang="en-US" sz="2800" b="0" i="1" smtClean="0">
                                <a:latin typeface="Cambria Math"/>
                                <a:ea typeface="Cambria Math"/>
                              </a:rPr>
                              <m:t>4</m:t>
                            </m:r>
                          </m:num>
                          <m:den>
                            <m:r>
                              <a:rPr lang="en-US" sz="2800" b="0" i="1" smtClean="0">
                                <a:latin typeface="Cambria Math"/>
                                <a:ea typeface="Cambria Math"/>
                              </a:rPr>
                              <m:t>𝑥</m:t>
                            </m:r>
                            <m:r>
                              <a:rPr lang="en-US" sz="2800" b="0" i="1" smtClean="0">
                                <a:latin typeface="Cambria Math"/>
                                <a:ea typeface="Cambria Math"/>
                              </a:rPr>
                              <m:t> −</m:t>
                            </m:r>
                            <m:r>
                              <a:rPr lang="en-US" sz="2800" b="0" i="1" smtClean="0">
                                <a:latin typeface="Cambria Math"/>
                                <a:ea typeface="Cambria Math"/>
                              </a:rPr>
                              <m:t>2</m:t>
                            </m:r>
                          </m:den>
                        </m:f>
                      </m:e>
                    </m:func>
                    <m:r>
                      <a:rPr lang="en-US" sz="2800" b="0" i="1" smtClean="0">
                        <a:latin typeface="Cambria Math"/>
                      </a:rPr>
                      <m:t>)=</m:t>
                    </m:r>
                    <m:func>
                      <m:funcPr>
                        <m:ctrlPr>
                          <a:rPr lang="en-US" sz="2800" i="1" smtClean="0">
                            <a:latin typeface="Cambria Math"/>
                          </a:rPr>
                        </m:ctrlPr>
                      </m:funcPr>
                      <m:fName>
                        <m:limLow>
                          <m:limLowPr>
                            <m:ctrlPr>
                              <a:rPr lang="en-US" sz="2800" i="1" smtClean="0">
                                <a:latin typeface="Cambria Math"/>
                              </a:rPr>
                            </m:ctrlPr>
                          </m:limLowPr>
                          <m:e>
                            <m:r>
                              <m:rPr>
                                <m:sty m:val="p"/>
                              </m:rPr>
                              <a:rPr lang="en-US" sz="2800" i="0" smtClean="0">
                                <a:latin typeface="Cambria Math"/>
                              </a:rPr>
                              <m:t>lim</m:t>
                            </m:r>
                          </m:e>
                          <m:lim>
                            <m:r>
                              <a:rPr lang="en-US" sz="2800" b="0" i="1" smtClean="0">
                                <a:latin typeface="Cambria Math"/>
                              </a:rPr>
                              <m:t>𝑥</m:t>
                            </m:r>
                            <m:r>
                              <a:rPr lang="en-US" sz="2800" b="0" i="1" smtClean="0">
                                <a:latin typeface="Cambria Math"/>
                                <a:ea typeface="Cambria Math"/>
                              </a:rPr>
                              <m:t>→</m:t>
                            </m:r>
                            <m:r>
                              <a:rPr lang="en-US" sz="2800" b="0" i="1" smtClean="0">
                                <a:latin typeface="Cambria Math"/>
                                <a:ea typeface="Cambria Math"/>
                              </a:rPr>
                              <m:t>2</m:t>
                            </m:r>
                          </m:lim>
                        </m:limLow>
                      </m:fName>
                      <m:e>
                        <m:r>
                          <a:rPr lang="en-US" sz="2800" b="0" i="1" smtClean="0">
                            <a:latin typeface="Cambria Math"/>
                            <a:ea typeface="Cambria Math"/>
                          </a:rPr>
                          <m:t>(</m:t>
                        </m:r>
                        <m:f>
                          <m:fPr>
                            <m:ctrlPr>
                              <a:rPr lang="en-US" sz="2800" b="0" i="1" smtClean="0">
                                <a:latin typeface="Cambria Math"/>
                                <a:ea typeface="Cambria Math"/>
                              </a:rPr>
                            </m:ctrlPr>
                          </m:fPr>
                          <m:num>
                            <m:r>
                              <a:rPr lang="en-US" sz="2800" b="0" i="1" smtClean="0">
                                <a:latin typeface="Cambria Math"/>
                                <a:ea typeface="Cambria Math"/>
                              </a:rPr>
                              <m:t>(</m:t>
                            </m:r>
                            <m:r>
                              <a:rPr lang="en-US" sz="2800" b="0" i="1" smtClean="0">
                                <a:latin typeface="Cambria Math"/>
                                <a:ea typeface="Cambria Math"/>
                              </a:rPr>
                              <m:t>𝑥</m:t>
                            </m:r>
                            <m:r>
                              <a:rPr lang="en-US" sz="2800" b="0" i="1" smtClean="0">
                                <a:latin typeface="Cambria Math"/>
                                <a:ea typeface="Cambria Math"/>
                              </a:rPr>
                              <m:t>−</m:t>
                            </m:r>
                            <m:r>
                              <a:rPr lang="en-US" sz="2800" b="0" i="1" smtClean="0">
                                <a:latin typeface="Cambria Math"/>
                                <a:ea typeface="Cambria Math"/>
                              </a:rPr>
                              <m:t>2</m:t>
                            </m:r>
                            <m:r>
                              <a:rPr lang="en-US" sz="2800" b="0" i="1" smtClean="0">
                                <a:latin typeface="Cambria Math"/>
                                <a:ea typeface="Cambria Math"/>
                              </a:rPr>
                              <m:t>)(</m:t>
                            </m:r>
                            <m:r>
                              <a:rPr lang="en-US" sz="2800" b="0" i="1" smtClean="0">
                                <a:latin typeface="Cambria Math"/>
                                <a:ea typeface="Cambria Math"/>
                              </a:rPr>
                              <m:t>𝑥</m:t>
                            </m:r>
                            <m:r>
                              <a:rPr lang="en-US" sz="2800" b="0" i="1" smtClean="0">
                                <a:latin typeface="Cambria Math"/>
                                <a:ea typeface="Cambria Math"/>
                              </a:rPr>
                              <m:t>+</m:t>
                            </m:r>
                            <m:r>
                              <a:rPr lang="en-US" sz="2800" b="0" i="1" smtClean="0">
                                <a:latin typeface="Cambria Math"/>
                                <a:ea typeface="Cambria Math"/>
                              </a:rPr>
                              <m:t>2</m:t>
                            </m:r>
                            <m:r>
                              <a:rPr lang="en-US" sz="2800" b="0" i="1" smtClean="0">
                                <a:latin typeface="Cambria Math"/>
                                <a:ea typeface="Cambria Math"/>
                              </a:rPr>
                              <m:t>)</m:t>
                            </m:r>
                          </m:num>
                          <m:den>
                            <m:r>
                              <a:rPr lang="en-US" sz="2800" b="0" i="1" smtClean="0">
                                <a:latin typeface="Cambria Math"/>
                                <a:ea typeface="Cambria Math"/>
                              </a:rPr>
                              <m:t>𝑥</m:t>
                            </m:r>
                            <m:r>
                              <a:rPr lang="en-US" sz="2800" b="0" i="1" smtClean="0">
                                <a:latin typeface="Cambria Math"/>
                                <a:ea typeface="Cambria Math"/>
                              </a:rPr>
                              <m:t> −</m:t>
                            </m:r>
                            <m:r>
                              <a:rPr lang="en-US" sz="2800" b="0" i="1" smtClean="0">
                                <a:latin typeface="Cambria Math"/>
                                <a:ea typeface="Cambria Math"/>
                              </a:rPr>
                              <m:t>2</m:t>
                            </m:r>
                          </m:den>
                        </m:f>
                      </m:e>
                    </m:func>
                    <m:r>
                      <a:rPr lang="en-US" sz="2800" b="0" i="1" smtClean="0">
                        <a:latin typeface="Cambria Math"/>
                      </a:rPr>
                      <m:t>)=</m:t>
                    </m:r>
                    <m:func>
                      <m:funcPr>
                        <m:ctrlPr>
                          <a:rPr lang="en-US" sz="2800" i="1" smtClean="0">
                            <a:latin typeface="Cambria Math"/>
                          </a:rPr>
                        </m:ctrlPr>
                      </m:funcPr>
                      <m:fName>
                        <m:limLow>
                          <m:limLowPr>
                            <m:ctrlPr>
                              <a:rPr lang="en-US" sz="2800" i="1" smtClean="0">
                                <a:latin typeface="Cambria Math"/>
                              </a:rPr>
                            </m:ctrlPr>
                          </m:limLowPr>
                          <m:e>
                            <m:r>
                              <m:rPr>
                                <m:sty m:val="p"/>
                              </m:rPr>
                              <a:rPr lang="en-US" sz="2800" i="0" smtClean="0">
                                <a:latin typeface="Cambria Math"/>
                              </a:rPr>
                              <m:t>lim</m:t>
                            </m:r>
                          </m:e>
                          <m:lim>
                            <m:r>
                              <a:rPr lang="en-US" sz="2800" b="0" i="1" smtClean="0">
                                <a:latin typeface="Cambria Math"/>
                              </a:rPr>
                              <m:t>𝑥</m:t>
                            </m:r>
                            <m:r>
                              <a:rPr lang="en-US" sz="2800" b="0" i="1" smtClean="0">
                                <a:latin typeface="Cambria Math"/>
                                <a:ea typeface="Cambria Math"/>
                              </a:rPr>
                              <m:t>→</m:t>
                            </m:r>
                            <m:r>
                              <a:rPr lang="en-US" sz="2800" b="0" i="1" smtClean="0">
                                <a:latin typeface="Cambria Math"/>
                                <a:ea typeface="Cambria Math"/>
                              </a:rPr>
                              <m:t>2</m:t>
                            </m:r>
                          </m:lim>
                        </m:limLow>
                      </m:fName>
                      <m:e>
                        <m:r>
                          <a:rPr lang="en-US" sz="2800" b="0" i="1" smtClean="0">
                            <a:latin typeface="Cambria Math"/>
                            <a:ea typeface="Cambria Math"/>
                          </a:rPr>
                          <m:t>(</m:t>
                        </m:r>
                        <m:r>
                          <a:rPr lang="en-US" sz="2800" b="0" i="1" smtClean="0">
                            <a:latin typeface="Cambria Math"/>
                            <a:ea typeface="Cambria Math"/>
                          </a:rPr>
                          <m:t>𝑥</m:t>
                        </m:r>
                        <m:r>
                          <a:rPr lang="en-US" sz="2800" b="0" i="1" smtClean="0">
                            <a:latin typeface="Cambria Math"/>
                            <a:ea typeface="Cambria Math"/>
                          </a:rPr>
                          <m:t>+</m:t>
                        </m:r>
                        <m:r>
                          <a:rPr lang="en-US" sz="2800" b="0" i="1" smtClean="0">
                            <a:latin typeface="Cambria Math"/>
                            <a:ea typeface="Cambria Math"/>
                          </a:rPr>
                          <m:t>2</m:t>
                        </m:r>
                      </m:e>
                    </m:func>
                    <m:r>
                      <a:rPr lang="en-US" sz="2800" b="0" i="1" smtClean="0">
                        <a:latin typeface="Cambria Math"/>
                      </a:rPr>
                      <m:t>)= </m:t>
                    </m:r>
                  </m:oMath>
                </a14:m>
                <a:r>
                  <a:rPr lang="en-US" sz="2800" dirty="0"/>
                  <a:t>4</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0" y="1524000"/>
                <a:ext cx="7848600" cy="5486400"/>
              </a:xfrm>
              <a:blipFill>
                <a:blip r:embed="rId2"/>
                <a:stretch>
                  <a:fillRect l="-621" t="-1222"/>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Computing Limits</a:t>
            </a:r>
          </a:p>
        </p:txBody>
      </p:sp>
      <p:sp>
        <p:nvSpPr>
          <p:cNvPr id="4" name="Slide Number Placeholder 3"/>
          <p:cNvSpPr>
            <a:spLocks noGrp="1"/>
          </p:cNvSpPr>
          <p:nvPr>
            <p:ph type="sldNum" sz="quarter" idx="11"/>
          </p:nvPr>
        </p:nvSpPr>
        <p:spPr/>
        <p:txBody>
          <a:bodyPr/>
          <a:lstStyle/>
          <a:p>
            <a:fld id="{FF2AC4D6-9D50-4D6D-A575-257D46603A57}" type="slidenum">
              <a:rPr lang="en-US" smtClean="0"/>
              <a:t>8</a:t>
            </a:fld>
            <a:endParaRPr lang="en-US"/>
          </a:p>
        </p:txBody>
      </p:sp>
    </p:spTree>
    <p:extLst>
      <p:ext uri="{BB962C8B-B14F-4D97-AF65-F5344CB8AC3E}">
        <p14:creationId xmlns:p14="http://schemas.microsoft.com/office/powerpoint/2010/main" val="1006897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Limits Continued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01725" y="2057400"/>
                <a:ext cx="8305800" cy="4525963"/>
              </a:xfrm>
            </p:spPr>
            <p:txBody>
              <a:bodyPr/>
              <a:lstStyle/>
              <a:p>
                <a:r>
                  <a:rPr lang="en-US" sz="2800" dirty="0"/>
                  <a:t>Useful trick: </a:t>
                </a:r>
                <a14:m>
                  <m:oMath xmlns:m="http://schemas.openxmlformats.org/officeDocument/2006/math">
                    <m:r>
                      <a:rPr lang="en-US" sz="2800" b="0" i="1" smtClean="0">
                        <a:latin typeface="Cambria Math"/>
                      </a:rPr>
                      <m:t>𝑎</m:t>
                    </m:r>
                    <m:r>
                      <a:rPr lang="en-US" sz="2800" b="0" i="1" smtClean="0">
                        <a:latin typeface="Cambria Math"/>
                      </a:rPr>
                      <m:t>−</m:t>
                    </m:r>
                    <m:r>
                      <a:rPr lang="en-US" sz="2800" b="0" i="1" smtClean="0">
                        <a:latin typeface="Cambria Math"/>
                      </a:rPr>
                      <m:t>𝑏</m:t>
                    </m:r>
                    <m:r>
                      <a:rPr lang="en-US" sz="2800" b="0" i="1" smtClean="0">
                        <a:latin typeface="Cambria Math"/>
                      </a:rPr>
                      <m:t>=</m:t>
                    </m:r>
                    <m:d>
                      <m:dPr>
                        <m:ctrlPr>
                          <a:rPr lang="en-US" sz="2800" b="0" i="1" smtClean="0">
                            <a:latin typeface="Cambria Math"/>
                          </a:rPr>
                        </m:ctrlPr>
                      </m:dPr>
                      <m:e>
                        <m:r>
                          <a:rPr lang="en-US" sz="2800" i="1">
                            <a:latin typeface="Cambria Math"/>
                          </a:rPr>
                          <m:t>𝑎</m:t>
                        </m:r>
                        <m:r>
                          <a:rPr lang="en-US" sz="2800" i="1">
                            <a:latin typeface="Cambria Math"/>
                          </a:rPr>
                          <m:t>−</m:t>
                        </m:r>
                        <m:r>
                          <a:rPr lang="en-US" sz="2800" i="1">
                            <a:latin typeface="Cambria Math"/>
                          </a:rPr>
                          <m:t>𝑏</m:t>
                        </m:r>
                      </m:e>
                    </m:d>
                    <m:r>
                      <a:rPr lang="en-US" sz="2800" b="0" i="1" smtClean="0">
                        <a:latin typeface="Cambria Math"/>
                        <a:ea typeface="Cambria Math"/>
                      </a:rPr>
                      <m:t>∙</m:t>
                    </m:r>
                    <m:f>
                      <m:fPr>
                        <m:ctrlPr>
                          <a:rPr lang="en-US" sz="2800" b="0" i="1" smtClean="0">
                            <a:latin typeface="Cambria Math"/>
                            <a:ea typeface="Cambria Math"/>
                          </a:rPr>
                        </m:ctrlPr>
                      </m:fPr>
                      <m:num>
                        <m:r>
                          <a:rPr lang="en-US" sz="2800" b="0" i="1" smtClean="0">
                            <a:latin typeface="Cambria Math"/>
                            <a:ea typeface="Cambria Math"/>
                          </a:rPr>
                          <m:t>𝑎</m:t>
                        </m:r>
                        <m:r>
                          <a:rPr lang="en-US" sz="2800" b="0" i="1" smtClean="0">
                            <a:latin typeface="Cambria Math"/>
                            <a:ea typeface="Cambria Math"/>
                          </a:rPr>
                          <m:t>+</m:t>
                        </m:r>
                        <m:r>
                          <a:rPr lang="en-US" sz="2800" b="0" i="1" smtClean="0">
                            <a:latin typeface="Cambria Math"/>
                            <a:ea typeface="Cambria Math"/>
                          </a:rPr>
                          <m:t>𝑏</m:t>
                        </m:r>
                      </m:num>
                      <m:den>
                        <m:r>
                          <a:rPr lang="en-US" sz="2800" b="0" i="1" smtClean="0">
                            <a:latin typeface="Cambria Math"/>
                            <a:ea typeface="Cambria Math"/>
                          </a:rPr>
                          <m:t>𝑎</m:t>
                        </m:r>
                        <m:r>
                          <a:rPr lang="en-US" sz="2800" b="0" i="1" smtClean="0">
                            <a:latin typeface="Cambria Math"/>
                            <a:ea typeface="Cambria Math"/>
                          </a:rPr>
                          <m:t>+</m:t>
                        </m:r>
                        <m:r>
                          <a:rPr lang="en-US" sz="2800" b="0" i="1" smtClean="0">
                            <a:latin typeface="Cambria Math"/>
                            <a:ea typeface="Cambria Math"/>
                          </a:rPr>
                          <m:t>𝑏</m:t>
                        </m:r>
                      </m:den>
                    </m:f>
                    <m:r>
                      <a:rPr lang="en-US" sz="2800" b="0" i="1" smtClean="0">
                        <a:latin typeface="Cambria Math"/>
                        <a:ea typeface="Cambria Math"/>
                      </a:rPr>
                      <m:t>=</m:t>
                    </m:r>
                    <m:f>
                      <m:fPr>
                        <m:ctrlPr>
                          <a:rPr lang="en-US" sz="2800" b="0" i="1" smtClean="0">
                            <a:latin typeface="Cambria Math"/>
                            <a:ea typeface="Cambria Math"/>
                          </a:rPr>
                        </m:ctrlPr>
                      </m:fPr>
                      <m:num>
                        <m:sSup>
                          <m:sSupPr>
                            <m:ctrlPr>
                              <a:rPr lang="en-US" sz="2800" b="0" i="1" smtClean="0">
                                <a:latin typeface="Cambria Math"/>
                                <a:ea typeface="Cambria Math"/>
                              </a:rPr>
                            </m:ctrlPr>
                          </m:sSupPr>
                          <m:e>
                            <m:r>
                              <a:rPr lang="en-US" sz="2800" b="0" i="1" smtClean="0">
                                <a:latin typeface="Cambria Math"/>
                                <a:ea typeface="Cambria Math"/>
                              </a:rPr>
                              <m:t>𝑎</m:t>
                            </m:r>
                          </m:e>
                          <m:sup>
                            <m:r>
                              <a:rPr lang="en-US" sz="2800" b="0" i="1" smtClean="0">
                                <a:latin typeface="Cambria Math"/>
                                <a:ea typeface="Cambria Math"/>
                              </a:rPr>
                              <m:t>2</m:t>
                            </m:r>
                          </m:sup>
                        </m:sSup>
                        <m:r>
                          <a:rPr lang="en-US" sz="2800" b="0" i="1" smtClean="0">
                            <a:latin typeface="Cambria Math"/>
                            <a:ea typeface="Cambria Math"/>
                          </a:rPr>
                          <m:t>−</m:t>
                        </m:r>
                        <m:sSup>
                          <m:sSupPr>
                            <m:ctrlPr>
                              <a:rPr lang="en-US" sz="2800" b="0" i="1" smtClean="0">
                                <a:latin typeface="Cambria Math"/>
                                <a:ea typeface="Cambria Math"/>
                              </a:rPr>
                            </m:ctrlPr>
                          </m:sSupPr>
                          <m:e>
                            <m:r>
                              <a:rPr lang="en-US" sz="2800" b="0" i="1" smtClean="0">
                                <a:latin typeface="Cambria Math"/>
                                <a:ea typeface="Cambria Math"/>
                              </a:rPr>
                              <m:t>𝑏</m:t>
                            </m:r>
                          </m:e>
                          <m:sup>
                            <m:r>
                              <a:rPr lang="en-US" sz="2800" b="0" i="1" smtClean="0">
                                <a:latin typeface="Cambria Math"/>
                                <a:ea typeface="Cambria Math"/>
                              </a:rPr>
                              <m:t>2</m:t>
                            </m:r>
                          </m:sup>
                        </m:sSup>
                      </m:num>
                      <m:den>
                        <m:r>
                          <a:rPr lang="en-US" sz="2800" b="0" i="1" smtClean="0">
                            <a:latin typeface="Cambria Math"/>
                            <a:ea typeface="Cambria Math"/>
                          </a:rPr>
                          <m:t>𝑎</m:t>
                        </m:r>
                        <m:r>
                          <a:rPr lang="en-US" sz="2800" b="0" i="1" smtClean="0">
                            <a:latin typeface="Cambria Math"/>
                            <a:ea typeface="Cambria Math"/>
                          </a:rPr>
                          <m:t>+</m:t>
                        </m:r>
                        <m:r>
                          <a:rPr lang="en-US" sz="2800" b="0" i="1" smtClean="0">
                            <a:latin typeface="Cambria Math"/>
                            <a:ea typeface="Cambria Math"/>
                          </a:rPr>
                          <m:t>𝑏</m:t>
                        </m:r>
                      </m:den>
                    </m:f>
                  </m:oMath>
                </a14:m>
                <a:endParaRPr lang="en-US" sz="2800" dirty="0"/>
              </a:p>
              <a:p>
                <a:r>
                  <a:rPr lang="en-US" sz="2800" dirty="0"/>
                  <a:t>Example: What is </a:t>
                </a:r>
                <a14:m>
                  <m:oMath xmlns:m="http://schemas.openxmlformats.org/officeDocument/2006/math">
                    <m:func>
                      <m:funcPr>
                        <m:ctrlPr>
                          <a:rPr lang="en-US" sz="2800" i="1" smtClean="0">
                            <a:latin typeface="Cambria Math"/>
                          </a:rPr>
                        </m:ctrlPr>
                      </m:funcPr>
                      <m:fName>
                        <m:limLow>
                          <m:limLowPr>
                            <m:ctrlPr>
                              <a:rPr lang="en-US" sz="2800" i="1" smtClean="0">
                                <a:latin typeface="Cambria Math"/>
                              </a:rPr>
                            </m:ctrlPr>
                          </m:limLowPr>
                          <m:e>
                            <m:r>
                              <m:rPr>
                                <m:sty m:val="p"/>
                              </m:rPr>
                              <a:rPr lang="en-US" sz="2800" i="0" smtClean="0">
                                <a:latin typeface="Cambria Math"/>
                              </a:rPr>
                              <m:t>lim</m:t>
                            </m:r>
                          </m:e>
                          <m:lim>
                            <m:r>
                              <a:rPr lang="en-US" sz="2800" b="0" i="1" smtClean="0">
                                <a:latin typeface="Cambria Math"/>
                              </a:rPr>
                              <m:t>𝑥</m:t>
                            </m:r>
                            <m:r>
                              <a:rPr lang="en-US" sz="2800" b="0" i="1" smtClean="0">
                                <a:latin typeface="Cambria Math"/>
                              </a:rPr>
                              <m:t>→</m:t>
                            </m:r>
                            <m:r>
                              <a:rPr lang="en-US" sz="2800" b="0" i="1" smtClean="0">
                                <a:latin typeface="Cambria Math"/>
                              </a:rPr>
                              <m:t>0</m:t>
                            </m:r>
                          </m:lim>
                        </m:limLow>
                      </m:fName>
                      <m:e>
                        <m:f>
                          <m:fPr>
                            <m:ctrlPr>
                              <a:rPr lang="en-US" sz="2800" i="1" smtClean="0">
                                <a:latin typeface="Cambria Math"/>
                              </a:rPr>
                            </m:ctrlPr>
                          </m:fPr>
                          <m:num>
                            <m:rad>
                              <m:radPr>
                                <m:degHide m:val="on"/>
                                <m:ctrlPr>
                                  <a:rPr lang="en-US" sz="2800" i="1" smtClean="0">
                                    <a:latin typeface="Cambria Math"/>
                                  </a:rPr>
                                </m:ctrlPr>
                              </m:radPr>
                              <m:deg/>
                              <m:e>
                                <m:r>
                                  <a:rPr lang="en-US" sz="2800" b="0" i="1" smtClean="0">
                                    <a:latin typeface="Cambria Math"/>
                                  </a:rPr>
                                  <m:t>𝑥</m:t>
                                </m:r>
                                <m:r>
                                  <a:rPr lang="en-US" sz="2800" b="0" i="1" smtClean="0">
                                    <a:latin typeface="Cambria Math"/>
                                  </a:rPr>
                                  <m:t>+</m:t>
                                </m:r>
                                <m:r>
                                  <a:rPr lang="en-US" sz="2800" b="0" i="1" smtClean="0">
                                    <a:latin typeface="Cambria Math"/>
                                  </a:rPr>
                                  <m:t>1</m:t>
                                </m:r>
                              </m:e>
                            </m:rad>
                            <m:r>
                              <a:rPr lang="en-US" sz="2800" b="0" i="1" smtClean="0">
                                <a:latin typeface="Cambria Math"/>
                              </a:rPr>
                              <m:t>−</m:t>
                            </m:r>
                            <m:r>
                              <a:rPr lang="en-US" sz="2800" b="0" i="1" smtClean="0">
                                <a:latin typeface="Cambria Math"/>
                              </a:rPr>
                              <m:t>1</m:t>
                            </m:r>
                          </m:num>
                          <m:den>
                            <m:r>
                              <a:rPr lang="en-US" sz="2800" b="0" i="1" smtClean="0">
                                <a:latin typeface="Cambria Math"/>
                              </a:rPr>
                              <m:t>𝑥</m:t>
                            </m:r>
                          </m:den>
                        </m:f>
                      </m:e>
                    </m:func>
                  </m:oMath>
                </a14:m>
                <a:r>
                  <a:rPr lang="en-US" sz="2800" dirty="0"/>
                  <a:t>?</a:t>
                </a:r>
              </a:p>
              <a:p>
                <a:pPr marL="0" indent="0">
                  <a:buNone/>
                </a:pPr>
                <a14:m>
                  <m:oMathPara xmlns:m="http://schemas.openxmlformats.org/officeDocument/2006/math">
                    <m:oMathParaPr>
                      <m:jc m:val="centerGroup"/>
                    </m:oMathParaPr>
                    <m:oMath xmlns:m="http://schemas.openxmlformats.org/officeDocument/2006/math">
                      <m:func>
                        <m:funcPr>
                          <m:ctrlPr>
                            <a:rPr lang="en-US" sz="2800" i="1">
                              <a:latin typeface="Cambria Math"/>
                            </a:rPr>
                          </m:ctrlPr>
                        </m:funcPr>
                        <m:fName>
                          <m:limLow>
                            <m:limLowPr>
                              <m:ctrlPr>
                                <a:rPr lang="en-US" sz="2800" i="1">
                                  <a:latin typeface="Cambria Math"/>
                                </a:rPr>
                              </m:ctrlPr>
                            </m:limLowPr>
                            <m:e>
                              <m:r>
                                <m:rPr>
                                  <m:sty m:val="p"/>
                                </m:rPr>
                                <a:rPr lang="en-US" sz="2800">
                                  <a:latin typeface="Cambria Math"/>
                                </a:rPr>
                                <m:t>lim</m:t>
                              </m:r>
                            </m:e>
                            <m:lim>
                              <m:r>
                                <a:rPr lang="en-US" sz="2800" i="1">
                                  <a:latin typeface="Cambria Math"/>
                                </a:rPr>
                                <m:t>𝑥</m:t>
                              </m:r>
                              <m:r>
                                <a:rPr lang="en-US" sz="2800" i="1">
                                  <a:latin typeface="Cambria Math"/>
                                </a:rPr>
                                <m:t>→</m:t>
                              </m:r>
                              <m:r>
                                <a:rPr lang="en-US" sz="2800" i="1">
                                  <a:latin typeface="Cambria Math"/>
                                </a:rPr>
                                <m:t>0</m:t>
                              </m:r>
                            </m:lim>
                          </m:limLow>
                        </m:fName>
                        <m:e>
                          <m:f>
                            <m:fPr>
                              <m:ctrlPr>
                                <a:rPr lang="en-US" sz="2800" i="1">
                                  <a:latin typeface="Cambria Math"/>
                                </a:rPr>
                              </m:ctrlPr>
                            </m:fPr>
                            <m:num>
                              <m:rad>
                                <m:radPr>
                                  <m:degHide m:val="on"/>
                                  <m:ctrlPr>
                                    <a:rPr lang="en-US" sz="2800" i="1">
                                      <a:latin typeface="Cambria Math"/>
                                    </a:rPr>
                                  </m:ctrlPr>
                                </m:radPr>
                                <m:deg/>
                                <m:e>
                                  <m:r>
                                    <a:rPr lang="en-US" sz="2800" i="1">
                                      <a:latin typeface="Cambria Math"/>
                                    </a:rPr>
                                    <m:t>𝑥</m:t>
                                  </m:r>
                                  <m:r>
                                    <a:rPr lang="en-US" sz="2800" i="1">
                                      <a:latin typeface="Cambria Math"/>
                                    </a:rPr>
                                    <m:t>+</m:t>
                                  </m:r>
                                  <m:r>
                                    <a:rPr lang="en-US" sz="2800" i="1">
                                      <a:latin typeface="Cambria Math"/>
                                    </a:rPr>
                                    <m:t>1</m:t>
                                  </m:r>
                                </m:e>
                              </m:rad>
                              <m:r>
                                <a:rPr lang="en-US" sz="2800" i="1">
                                  <a:latin typeface="Cambria Math"/>
                                </a:rPr>
                                <m:t>−</m:t>
                              </m:r>
                              <m:r>
                                <a:rPr lang="en-US" sz="2800" i="1">
                                  <a:latin typeface="Cambria Math"/>
                                </a:rPr>
                                <m:t>1</m:t>
                              </m:r>
                            </m:num>
                            <m:den>
                              <m:r>
                                <a:rPr lang="en-US" sz="2800" i="1">
                                  <a:latin typeface="Cambria Math"/>
                                </a:rPr>
                                <m:t>𝑥</m:t>
                              </m:r>
                            </m:den>
                          </m:f>
                        </m:e>
                      </m:func>
                      <m:r>
                        <a:rPr lang="en-US" sz="2800" b="0" i="1" smtClean="0">
                          <a:latin typeface="Cambria Math"/>
                        </a:rPr>
                        <m:t>=</m:t>
                      </m:r>
                      <m:func>
                        <m:funcPr>
                          <m:ctrlPr>
                            <a:rPr lang="en-US" sz="2800" i="1">
                              <a:latin typeface="Cambria Math"/>
                            </a:rPr>
                          </m:ctrlPr>
                        </m:funcPr>
                        <m:fName>
                          <m:limLow>
                            <m:limLowPr>
                              <m:ctrlPr>
                                <a:rPr lang="en-US" sz="2800" i="1">
                                  <a:latin typeface="Cambria Math"/>
                                </a:rPr>
                              </m:ctrlPr>
                            </m:limLowPr>
                            <m:e>
                              <m:r>
                                <m:rPr>
                                  <m:sty m:val="p"/>
                                </m:rPr>
                                <a:rPr lang="en-US" sz="2800">
                                  <a:latin typeface="Cambria Math"/>
                                </a:rPr>
                                <m:t>lim</m:t>
                              </m:r>
                            </m:e>
                            <m:lim>
                              <m:r>
                                <a:rPr lang="en-US" sz="2800" i="1">
                                  <a:latin typeface="Cambria Math"/>
                                </a:rPr>
                                <m:t>𝑥</m:t>
                              </m:r>
                              <m:r>
                                <a:rPr lang="en-US" sz="2800" i="1">
                                  <a:latin typeface="Cambria Math"/>
                                </a:rPr>
                                <m:t>→</m:t>
                              </m:r>
                              <m:r>
                                <a:rPr lang="en-US" sz="2800" i="1">
                                  <a:latin typeface="Cambria Math"/>
                                </a:rPr>
                                <m:t>0</m:t>
                              </m:r>
                            </m:lim>
                          </m:limLow>
                        </m:fName>
                        <m:e>
                          <m:f>
                            <m:fPr>
                              <m:ctrlPr>
                                <a:rPr lang="en-US" sz="2800" i="1">
                                  <a:latin typeface="Cambria Math"/>
                                </a:rPr>
                              </m:ctrlPr>
                            </m:fPr>
                            <m:num>
                              <m:rad>
                                <m:radPr>
                                  <m:degHide m:val="on"/>
                                  <m:ctrlPr>
                                    <a:rPr lang="en-US" sz="2800" i="1">
                                      <a:latin typeface="Cambria Math"/>
                                    </a:rPr>
                                  </m:ctrlPr>
                                </m:radPr>
                                <m:deg/>
                                <m:e>
                                  <m:r>
                                    <a:rPr lang="en-US" sz="2800" i="1">
                                      <a:latin typeface="Cambria Math"/>
                                    </a:rPr>
                                    <m:t>𝑥</m:t>
                                  </m:r>
                                  <m:r>
                                    <a:rPr lang="en-US" sz="2800" i="1">
                                      <a:latin typeface="Cambria Math"/>
                                    </a:rPr>
                                    <m:t>+</m:t>
                                  </m:r>
                                  <m:r>
                                    <a:rPr lang="en-US" sz="2800" i="1">
                                      <a:latin typeface="Cambria Math"/>
                                    </a:rPr>
                                    <m:t>1</m:t>
                                  </m:r>
                                </m:e>
                              </m:rad>
                              <m:r>
                                <a:rPr lang="en-US" sz="2800" i="1">
                                  <a:latin typeface="Cambria Math"/>
                                </a:rPr>
                                <m:t>−</m:t>
                              </m:r>
                              <m:r>
                                <a:rPr lang="en-US" sz="2800" i="1">
                                  <a:latin typeface="Cambria Math"/>
                                </a:rPr>
                                <m:t>1</m:t>
                              </m:r>
                            </m:num>
                            <m:den>
                              <m:r>
                                <a:rPr lang="en-US" sz="2800" i="1">
                                  <a:latin typeface="Cambria Math"/>
                                </a:rPr>
                                <m:t>𝑥</m:t>
                              </m:r>
                            </m:den>
                          </m:f>
                        </m:e>
                      </m:func>
                      <m:r>
                        <a:rPr lang="en-US" sz="2800" i="1" smtClean="0">
                          <a:latin typeface="Cambria Math"/>
                          <a:ea typeface="Cambria Math"/>
                        </a:rPr>
                        <m:t>∙</m:t>
                      </m:r>
                      <m:f>
                        <m:fPr>
                          <m:ctrlPr>
                            <a:rPr lang="en-US" sz="2800" i="1" smtClean="0">
                              <a:latin typeface="Cambria Math"/>
                              <a:ea typeface="Cambria Math"/>
                            </a:rPr>
                          </m:ctrlPr>
                        </m:fPr>
                        <m:num>
                          <m:rad>
                            <m:radPr>
                              <m:degHide m:val="on"/>
                              <m:ctrlPr>
                                <a:rPr lang="en-US" sz="2800" i="1" smtClean="0">
                                  <a:latin typeface="Cambria Math"/>
                                  <a:ea typeface="Cambria Math"/>
                                </a:rPr>
                              </m:ctrlPr>
                            </m:radPr>
                            <m:deg/>
                            <m:e>
                              <m:r>
                                <a:rPr lang="en-US" sz="2800" b="0" i="1" smtClean="0">
                                  <a:latin typeface="Cambria Math"/>
                                  <a:ea typeface="Cambria Math"/>
                                </a:rPr>
                                <m:t>𝑥</m:t>
                              </m:r>
                              <m:r>
                                <a:rPr lang="en-US" sz="2800" b="0" i="1" smtClean="0">
                                  <a:latin typeface="Cambria Math"/>
                                  <a:ea typeface="Cambria Math"/>
                                </a:rPr>
                                <m:t>+</m:t>
                              </m:r>
                              <m:r>
                                <a:rPr lang="en-US" sz="2800" b="0" i="1" smtClean="0">
                                  <a:latin typeface="Cambria Math"/>
                                  <a:ea typeface="Cambria Math"/>
                                </a:rPr>
                                <m:t>1</m:t>
                              </m:r>
                            </m:e>
                          </m:rad>
                          <m:r>
                            <a:rPr lang="en-US" sz="2800" b="0" i="1" smtClean="0">
                              <a:latin typeface="Cambria Math"/>
                              <a:ea typeface="Cambria Math"/>
                            </a:rPr>
                            <m:t>+</m:t>
                          </m:r>
                          <m:r>
                            <a:rPr lang="en-US" sz="2800" b="0" i="1" smtClean="0">
                              <a:latin typeface="Cambria Math"/>
                              <a:ea typeface="Cambria Math"/>
                            </a:rPr>
                            <m:t>1</m:t>
                          </m:r>
                        </m:num>
                        <m:den>
                          <m:rad>
                            <m:radPr>
                              <m:degHide m:val="on"/>
                              <m:ctrlPr>
                                <a:rPr lang="en-US" sz="2800" i="1">
                                  <a:latin typeface="Cambria Math"/>
                                  <a:ea typeface="Cambria Math"/>
                                </a:rPr>
                              </m:ctrlPr>
                            </m:radPr>
                            <m:deg/>
                            <m:e>
                              <m:r>
                                <a:rPr lang="en-US" sz="2800" i="1">
                                  <a:latin typeface="Cambria Math"/>
                                  <a:ea typeface="Cambria Math"/>
                                </a:rPr>
                                <m:t>𝑥</m:t>
                              </m:r>
                              <m:r>
                                <a:rPr lang="en-US" sz="2800" i="1">
                                  <a:latin typeface="Cambria Math"/>
                                  <a:ea typeface="Cambria Math"/>
                                </a:rPr>
                                <m:t>+</m:t>
                              </m:r>
                              <m:r>
                                <a:rPr lang="en-US" sz="2800" i="1">
                                  <a:latin typeface="Cambria Math"/>
                                  <a:ea typeface="Cambria Math"/>
                                </a:rPr>
                                <m:t>1</m:t>
                              </m:r>
                            </m:e>
                          </m:rad>
                          <m:r>
                            <a:rPr lang="en-US" sz="2800" i="1">
                              <a:latin typeface="Cambria Math"/>
                              <a:ea typeface="Cambria Math"/>
                            </a:rPr>
                            <m:t>+</m:t>
                          </m:r>
                          <m:r>
                            <a:rPr lang="en-US" sz="2800" i="1">
                              <a:latin typeface="Cambria Math"/>
                              <a:ea typeface="Cambria Math"/>
                            </a:rPr>
                            <m:t>1</m:t>
                          </m:r>
                        </m:den>
                      </m:f>
                      <m:r>
                        <a:rPr lang="en-US" sz="2800" b="0" i="1" smtClean="0">
                          <a:latin typeface="Cambria Math"/>
                          <a:ea typeface="Cambria Math"/>
                        </a:rPr>
                        <m:t>=</m:t>
                      </m:r>
                      <m:func>
                        <m:funcPr>
                          <m:ctrlPr>
                            <a:rPr lang="en-US" sz="2800" b="0" i="1" smtClean="0">
                              <a:latin typeface="Cambria Math"/>
                              <a:ea typeface="Cambria Math"/>
                            </a:rPr>
                          </m:ctrlPr>
                        </m:funcPr>
                        <m:fName>
                          <m:limLow>
                            <m:limLowPr>
                              <m:ctrlPr>
                                <a:rPr lang="en-US" sz="2800" b="0" i="1" smtClean="0">
                                  <a:latin typeface="Cambria Math"/>
                                  <a:ea typeface="Cambria Math"/>
                                </a:rPr>
                              </m:ctrlPr>
                            </m:limLowPr>
                            <m:e>
                              <m:r>
                                <m:rPr>
                                  <m:sty m:val="p"/>
                                </m:rPr>
                                <a:rPr lang="en-US" sz="2800" b="0" i="0" smtClean="0">
                                  <a:latin typeface="Cambria Math"/>
                                  <a:ea typeface="Cambria Math"/>
                                </a:rPr>
                                <m:t>lim</m:t>
                              </m:r>
                            </m:e>
                            <m:lim>
                              <m:r>
                                <a:rPr lang="en-US" sz="2800" b="0" i="1" smtClean="0">
                                  <a:latin typeface="Cambria Math"/>
                                  <a:ea typeface="Cambria Math"/>
                                </a:rPr>
                                <m:t>𝑥</m:t>
                              </m:r>
                              <m:r>
                                <a:rPr lang="en-US" sz="2800" b="0" i="1" smtClean="0">
                                  <a:latin typeface="Cambria Math"/>
                                  <a:ea typeface="Cambria Math"/>
                                </a:rPr>
                                <m:t>→</m:t>
                              </m:r>
                              <m:r>
                                <a:rPr lang="en-US" sz="2800" b="0" i="1" smtClean="0">
                                  <a:latin typeface="Cambria Math"/>
                                  <a:ea typeface="Cambria Math"/>
                                </a:rPr>
                                <m:t>0</m:t>
                              </m:r>
                            </m:lim>
                          </m:limLow>
                        </m:fName>
                        <m:e>
                          <m:f>
                            <m:fPr>
                              <m:ctrlPr>
                                <a:rPr lang="en-US" sz="2800" b="0" i="1" smtClean="0">
                                  <a:latin typeface="Cambria Math"/>
                                  <a:ea typeface="Cambria Math"/>
                                </a:rPr>
                              </m:ctrlPr>
                            </m:fPr>
                            <m:num>
                              <m:r>
                                <a:rPr lang="en-US" sz="2800" b="0" i="1" smtClean="0">
                                  <a:latin typeface="Cambria Math"/>
                                  <a:ea typeface="Cambria Math"/>
                                </a:rPr>
                                <m:t>𝑥</m:t>
                              </m:r>
                            </m:num>
                            <m:den>
                              <m:r>
                                <a:rPr lang="en-US" sz="2800" b="0" i="1" smtClean="0">
                                  <a:latin typeface="Cambria Math"/>
                                  <a:ea typeface="Cambria Math"/>
                                </a:rPr>
                                <m:t>𝑥</m:t>
                              </m:r>
                              <m:r>
                                <a:rPr lang="en-US" sz="2800" b="0" i="1" smtClean="0">
                                  <a:latin typeface="Cambria Math"/>
                                  <a:ea typeface="Cambria Math"/>
                                </a:rPr>
                                <m:t>(</m:t>
                              </m:r>
                              <m:rad>
                                <m:radPr>
                                  <m:degHide m:val="on"/>
                                  <m:ctrlPr>
                                    <a:rPr lang="en-US" sz="2800" i="1">
                                      <a:latin typeface="Cambria Math"/>
                                      <a:ea typeface="Cambria Math"/>
                                    </a:rPr>
                                  </m:ctrlPr>
                                </m:radPr>
                                <m:deg/>
                                <m:e>
                                  <m:r>
                                    <a:rPr lang="en-US" sz="2800" i="1">
                                      <a:latin typeface="Cambria Math"/>
                                      <a:ea typeface="Cambria Math"/>
                                    </a:rPr>
                                    <m:t>𝑥</m:t>
                                  </m:r>
                                  <m:r>
                                    <a:rPr lang="en-US" sz="2800" i="1">
                                      <a:latin typeface="Cambria Math"/>
                                      <a:ea typeface="Cambria Math"/>
                                    </a:rPr>
                                    <m:t>+</m:t>
                                  </m:r>
                                  <m:r>
                                    <a:rPr lang="en-US" sz="2800" i="1">
                                      <a:latin typeface="Cambria Math"/>
                                      <a:ea typeface="Cambria Math"/>
                                    </a:rPr>
                                    <m:t>1</m:t>
                                  </m:r>
                                </m:e>
                              </m:rad>
                              <m:r>
                                <a:rPr lang="en-US" sz="2800" i="1">
                                  <a:latin typeface="Cambria Math"/>
                                  <a:ea typeface="Cambria Math"/>
                                </a:rPr>
                                <m:t>+</m:t>
                              </m:r>
                              <m:r>
                                <a:rPr lang="en-US" sz="2800" i="1">
                                  <a:latin typeface="Cambria Math"/>
                                  <a:ea typeface="Cambria Math"/>
                                </a:rPr>
                                <m:t>1</m:t>
                              </m:r>
                              <m:r>
                                <a:rPr lang="en-US" sz="2800" b="0" i="1" smtClean="0">
                                  <a:latin typeface="Cambria Math"/>
                                  <a:ea typeface="Cambria Math"/>
                                </a:rPr>
                                <m:t>)</m:t>
                              </m:r>
                            </m:den>
                          </m:f>
                          <m:r>
                            <a:rPr lang="en-US" sz="2800" b="0" i="1" smtClean="0">
                              <a:latin typeface="Cambria Math"/>
                              <a:ea typeface="Cambria Math"/>
                            </a:rPr>
                            <m:t>=</m:t>
                          </m:r>
                        </m:e>
                      </m:func>
                      <m:func>
                        <m:funcPr>
                          <m:ctrlPr>
                            <a:rPr lang="en-US" sz="2800" i="1">
                              <a:latin typeface="Cambria Math"/>
                              <a:ea typeface="Cambria Math"/>
                            </a:rPr>
                          </m:ctrlPr>
                        </m:funcPr>
                        <m:fName>
                          <m:limLow>
                            <m:limLowPr>
                              <m:ctrlPr>
                                <a:rPr lang="en-US" sz="2800" i="1">
                                  <a:latin typeface="Cambria Math"/>
                                  <a:ea typeface="Cambria Math"/>
                                </a:rPr>
                              </m:ctrlPr>
                            </m:limLowPr>
                            <m:e>
                              <m:r>
                                <m:rPr>
                                  <m:sty m:val="p"/>
                                </m:rPr>
                                <a:rPr lang="en-US" sz="2800">
                                  <a:latin typeface="Cambria Math"/>
                                  <a:ea typeface="Cambria Math"/>
                                </a:rPr>
                                <m:t>lim</m:t>
                              </m:r>
                            </m:e>
                            <m:lim>
                              <m:r>
                                <a:rPr lang="en-US" sz="2800" i="1">
                                  <a:latin typeface="Cambria Math"/>
                                  <a:ea typeface="Cambria Math"/>
                                </a:rPr>
                                <m:t>𝑥</m:t>
                              </m:r>
                              <m:r>
                                <a:rPr lang="en-US" sz="2800" i="1">
                                  <a:latin typeface="Cambria Math"/>
                                  <a:ea typeface="Cambria Math"/>
                                </a:rPr>
                                <m:t>→</m:t>
                              </m:r>
                              <m:r>
                                <a:rPr lang="en-US" sz="2800" i="1">
                                  <a:latin typeface="Cambria Math"/>
                                  <a:ea typeface="Cambria Math"/>
                                </a:rPr>
                                <m:t>0</m:t>
                              </m:r>
                            </m:lim>
                          </m:limLow>
                        </m:fName>
                        <m:e>
                          <m:f>
                            <m:fPr>
                              <m:ctrlPr>
                                <a:rPr lang="en-US" sz="2800" i="1">
                                  <a:latin typeface="Cambria Math"/>
                                  <a:ea typeface="Cambria Math"/>
                                </a:rPr>
                              </m:ctrlPr>
                            </m:fPr>
                            <m:num>
                              <m:r>
                                <a:rPr lang="en-US" sz="2800" b="0" i="1" smtClean="0">
                                  <a:latin typeface="Cambria Math"/>
                                  <a:ea typeface="Cambria Math"/>
                                </a:rPr>
                                <m:t>1</m:t>
                              </m:r>
                            </m:num>
                            <m:den>
                              <m:r>
                                <a:rPr lang="en-US" sz="2800" i="1">
                                  <a:latin typeface="Cambria Math"/>
                                  <a:ea typeface="Cambria Math"/>
                                </a:rPr>
                                <m:t>(</m:t>
                              </m:r>
                              <m:rad>
                                <m:radPr>
                                  <m:degHide m:val="on"/>
                                  <m:ctrlPr>
                                    <a:rPr lang="en-US" sz="2800" i="1">
                                      <a:latin typeface="Cambria Math"/>
                                      <a:ea typeface="Cambria Math"/>
                                    </a:rPr>
                                  </m:ctrlPr>
                                </m:radPr>
                                <m:deg/>
                                <m:e>
                                  <m:r>
                                    <a:rPr lang="en-US" sz="2800" i="1">
                                      <a:latin typeface="Cambria Math"/>
                                      <a:ea typeface="Cambria Math"/>
                                    </a:rPr>
                                    <m:t>𝑥</m:t>
                                  </m:r>
                                  <m:r>
                                    <a:rPr lang="en-US" sz="2800" i="1">
                                      <a:latin typeface="Cambria Math"/>
                                      <a:ea typeface="Cambria Math"/>
                                    </a:rPr>
                                    <m:t>+</m:t>
                                  </m:r>
                                  <m:r>
                                    <a:rPr lang="en-US" sz="2800" i="1">
                                      <a:latin typeface="Cambria Math"/>
                                      <a:ea typeface="Cambria Math"/>
                                    </a:rPr>
                                    <m:t>1</m:t>
                                  </m:r>
                                </m:e>
                              </m:rad>
                              <m:r>
                                <a:rPr lang="en-US" sz="2800" i="1">
                                  <a:latin typeface="Cambria Math"/>
                                  <a:ea typeface="Cambria Math"/>
                                </a:rPr>
                                <m:t>+</m:t>
                              </m:r>
                              <m:r>
                                <a:rPr lang="en-US" sz="2800" i="1">
                                  <a:latin typeface="Cambria Math"/>
                                  <a:ea typeface="Cambria Math"/>
                                </a:rPr>
                                <m:t>1</m:t>
                              </m:r>
                              <m:r>
                                <a:rPr lang="en-US" sz="2800" i="1">
                                  <a:latin typeface="Cambria Math"/>
                                  <a:ea typeface="Cambria Math"/>
                                </a:rPr>
                                <m:t>)</m:t>
                              </m:r>
                            </m:den>
                          </m:f>
                          <m:r>
                            <a:rPr lang="en-US" sz="2800" i="1">
                              <a:latin typeface="Cambria Math"/>
                              <a:ea typeface="Cambria Math"/>
                            </a:rPr>
                            <m:t>=</m:t>
                          </m:r>
                        </m:e>
                      </m:func>
                      <m:f>
                        <m:fPr>
                          <m:ctrlPr>
                            <a:rPr lang="en-US" sz="2800" i="1" smtClean="0">
                              <a:latin typeface="Cambria Math"/>
                              <a:ea typeface="Cambria Math"/>
                            </a:rPr>
                          </m:ctrlPr>
                        </m:fPr>
                        <m:num>
                          <m:r>
                            <a:rPr lang="en-US" sz="2800" b="0" i="1" smtClean="0">
                              <a:latin typeface="Cambria Math"/>
                              <a:ea typeface="Cambria Math"/>
                            </a:rPr>
                            <m:t>1</m:t>
                          </m:r>
                        </m:num>
                        <m:den>
                          <m:r>
                            <a:rPr lang="en-US" sz="2800" b="0" i="1" smtClean="0">
                              <a:latin typeface="Cambria Math"/>
                              <a:ea typeface="Cambria Math"/>
                            </a:rPr>
                            <m:t>2</m:t>
                          </m:r>
                        </m:den>
                      </m:f>
                    </m:oMath>
                  </m:oMathPara>
                </a14:m>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01725" y="2057400"/>
                <a:ext cx="8305800" cy="4525963"/>
              </a:xfrm>
              <a:blipFill>
                <a:blip r:embed="rId2"/>
                <a:stretch>
                  <a:fillRect l="-661"/>
                </a:stretch>
              </a:blipFill>
            </p:spPr>
            <p:txBody>
              <a:bodyPr/>
              <a:lstStyle/>
              <a:p>
                <a:r>
                  <a:rPr lang="en-US">
                    <a:noFill/>
                  </a:rPr>
                  <a:t> </a:t>
                </a:r>
              </a:p>
            </p:txBody>
          </p:sp>
        </mc:Fallback>
      </mc:AlternateContent>
      <p:sp>
        <p:nvSpPr>
          <p:cNvPr id="4" name="Slide Number Placeholder 3"/>
          <p:cNvSpPr>
            <a:spLocks noGrp="1"/>
          </p:cNvSpPr>
          <p:nvPr>
            <p:ph type="sldNum" sz="quarter" idx="11"/>
          </p:nvPr>
        </p:nvSpPr>
        <p:spPr/>
        <p:txBody>
          <a:bodyPr/>
          <a:lstStyle/>
          <a:p>
            <a:fld id="{FF2AC4D6-9D50-4D6D-A575-257D46603A57}" type="slidenum">
              <a:rPr lang="en-US" smtClean="0"/>
              <a:t>9</a:t>
            </a:fld>
            <a:endParaRPr lang="en-US"/>
          </a:p>
        </p:txBody>
      </p:sp>
    </p:spTree>
    <p:extLst>
      <p:ext uri="{BB962C8B-B14F-4D97-AF65-F5344CB8AC3E}">
        <p14:creationId xmlns:p14="http://schemas.microsoft.com/office/powerpoint/2010/main" val="1080787576"/>
      </p:ext>
    </p:extLst>
  </p:cSld>
  <p:clrMapOvr>
    <a:masterClrMapping/>
  </p:clrMapOvr>
</p:sld>
</file>

<file path=ppt/theme/theme1.xml><?xml version="1.0" encoding="utf-8"?>
<a:theme xmlns:a="http://schemas.openxmlformats.org/drawingml/2006/main" name="Theme2">
  <a:themeElements>
    <a:clrScheme name="Mathematic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Mathematics">
      <a:majorFont>
        <a:latin typeface="cmr12"/>
        <a:ea typeface=""/>
        <a:cs typeface=""/>
      </a:majorFont>
      <a:minorFont>
        <a:latin typeface="cmr12"/>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athematic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athematic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thematic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thematic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thematic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thematic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athematic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Theme2" id="{EB34CF2C-8D2A-4FBD-BC97-50BB01CC7100}" vid="{F5B70285-BB39-4990-9258-1269F02585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5045</TotalTime>
  <Words>2547</Words>
  <Application>Microsoft Office PowerPoint</Application>
  <PresentationFormat>On-screen Show (4:3)</PresentationFormat>
  <Paragraphs>280</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Theme2</vt:lpstr>
      <vt:lpstr> Limits, Derivatives, the Product Rule, the Quotient Rule, and the Chain Rule</vt:lpstr>
      <vt:lpstr>Part I: Limits and Continuity</vt:lpstr>
      <vt:lpstr>What is a limit?</vt:lpstr>
      <vt:lpstr>Why are limits useful?</vt:lpstr>
      <vt:lpstr>Left Limits and Right Limits</vt:lpstr>
      <vt:lpstr>Limit Definition Summary</vt:lpstr>
      <vt:lpstr>Nonexistence of Limits</vt:lpstr>
      <vt:lpstr>Computing Limits</vt:lpstr>
      <vt:lpstr>Computing Limits Continued</vt:lpstr>
      <vt:lpstr>Limits at Infinity</vt:lpstr>
      <vt:lpstr>Computing Limits at ±∞</vt:lpstr>
      <vt:lpstr>Limit Laws</vt:lpstr>
      <vt:lpstr>Continuity</vt:lpstr>
      <vt:lpstr>Discontinuous functions</vt:lpstr>
      <vt:lpstr>Part II: Derivatives</vt:lpstr>
      <vt:lpstr>Objectives:</vt:lpstr>
      <vt:lpstr>What is a derivative?</vt:lpstr>
      <vt:lpstr>Why are derivatives useful?</vt:lpstr>
      <vt:lpstr>Computing derivatives</vt:lpstr>
      <vt:lpstr>Derivative Definition and Examples</vt:lpstr>
      <vt:lpstr>Differentiable Implies Continuous</vt:lpstr>
      <vt:lpstr>The Mean Value Theorem</vt:lpstr>
      <vt:lpstr>Average and Instantaneous Speed</vt:lpstr>
      <vt:lpstr>Other Consequences of the Mean Value Theorem</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potechin</dc:creator>
  <cp:lastModifiedBy>hp</cp:lastModifiedBy>
  <cp:revision>114</cp:revision>
  <cp:lastPrinted>2018-11-24T08:28:11Z</cp:lastPrinted>
  <dcterms:created xsi:type="dcterms:W3CDTF">2015-01-27T17:56:36Z</dcterms:created>
  <dcterms:modified xsi:type="dcterms:W3CDTF">2020-01-21T06:30:47Z</dcterms:modified>
</cp:coreProperties>
</file>